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5"/>
  </p:notesMasterIdLst>
  <p:sldIdLst>
    <p:sldId id="308" r:id="rId2"/>
    <p:sldId id="257" r:id="rId3"/>
    <p:sldId id="261" r:id="rId4"/>
    <p:sldId id="276" r:id="rId5"/>
    <p:sldId id="260" r:id="rId6"/>
    <p:sldId id="258" r:id="rId7"/>
    <p:sldId id="299" r:id="rId8"/>
    <p:sldId id="300" r:id="rId9"/>
    <p:sldId id="263" r:id="rId10"/>
    <p:sldId id="259" r:id="rId11"/>
    <p:sldId id="275" r:id="rId12"/>
    <p:sldId id="320" r:id="rId13"/>
    <p:sldId id="272" r:id="rId14"/>
    <p:sldId id="265" r:id="rId15"/>
    <p:sldId id="264" r:id="rId16"/>
    <p:sldId id="266" r:id="rId17"/>
    <p:sldId id="309" r:id="rId18"/>
    <p:sldId id="262" r:id="rId19"/>
    <p:sldId id="277" r:id="rId20"/>
    <p:sldId id="268" r:id="rId21"/>
    <p:sldId id="269" r:id="rId22"/>
    <p:sldId id="267" r:id="rId23"/>
    <p:sldId id="278" r:id="rId24"/>
    <p:sldId id="285" r:id="rId25"/>
    <p:sldId id="284" r:id="rId26"/>
    <p:sldId id="296" r:id="rId27"/>
    <p:sldId id="297" r:id="rId28"/>
    <p:sldId id="301" r:id="rId29"/>
    <p:sldId id="302" r:id="rId30"/>
    <p:sldId id="303" r:id="rId31"/>
    <p:sldId id="279" r:id="rId32"/>
    <p:sldId id="304" r:id="rId33"/>
    <p:sldId id="281" r:id="rId34"/>
    <p:sldId id="305" r:id="rId35"/>
    <p:sldId id="282" r:id="rId36"/>
    <p:sldId id="270" r:id="rId37"/>
    <p:sldId id="311" r:id="rId38"/>
    <p:sldId id="273" r:id="rId39"/>
    <p:sldId id="291" r:id="rId40"/>
    <p:sldId id="292" r:id="rId41"/>
    <p:sldId id="283" r:id="rId42"/>
    <p:sldId id="321" r:id="rId43"/>
    <p:sldId id="307" r:id="rId44"/>
    <p:sldId id="306" r:id="rId45"/>
    <p:sldId id="313" r:id="rId46"/>
    <p:sldId id="315" r:id="rId47"/>
    <p:sldId id="317" r:id="rId48"/>
    <p:sldId id="319" r:id="rId49"/>
    <p:sldId id="310" r:id="rId50"/>
    <p:sldId id="314" r:id="rId51"/>
    <p:sldId id="290" r:id="rId52"/>
    <p:sldId id="312" r:id="rId53"/>
    <p:sldId id="298" r:id="rId54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C5CB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7" autoAdjust="0"/>
    <p:restoredTop sz="78143" autoAdjust="0"/>
  </p:normalViewPr>
  <p:slideViewPr>
    <p:cSldViewPr snapToGrid="0">
      <p:cViewPr varScale="1">
        <p:scale>
          <a:sx n="89" d="100"/>
          <a:sy n="89" d="100"/>
        </p:scale>
        <p:origin x="1434" y="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8CDCE8-7AD6-4384-97C2-9038F6A94793}" type="datetimeFigureOut">
              <a:rPr lang="en-GB" smtClean="0"/>
              <a:t>23/09/2020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3704E0-591E-4D0D-9EA0-CA2D5504087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10668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/>
              <a:t>There</a:t>
            </a:r>
            <a:r>
              <a:rPr lang="de-CH" dirty="0"/>
              <a:t> will </a:t>
            </a:r>
            <a:r>
              <a:rPr lang="de-CH" dirty="0" err="1"/>
              <a:t>be</a:t>
            </a:r>
            <a:r>
              <a:rPr lang="de-CH" dirty="0"/>
              <a:t> </a:t>
            </a:r>
            <a:r>
              <a:rPr lang="de-CH" dirty="0" err="1"/>
              <a:t>some</a:t>
            </a:r>
            <a:r>
              <a:rPr lang="de-CH" dirty="0"/>
              <a:t> </a:t>
            </a:r>
            <a:r>
              <a:rPr lang="de-CH" dirty="0" err="1"/>
              <a:t>math</a:t>
            </a:r>
            <a:r>
              <a:rPr lang="de-CH" dirty="0"/>
              <a:t> </a:t>
            </a:r>
            <a:r>
              <a:rPr lang="de-CH" dirty="0" err="1"/>
              <a:t>involved</a:t>
            </a:r>
            <a:r>
              <a:rPr lang="de-CH" dirty="0"/>
              <a:t> </a:t>
            </a:r>
            <a:r>
              <a:rPr lang="de-CH" dirty="0" err="1"/>
              <a:t>today</a:t>
            </a:r>
            <a:r>
              <a:rPr lang="de-CH" dirty="0"/>
              <a:t>, so </a:t>
            </a:r>
            <a:r>
              <a:rPr lang="de-CH" dirty="0" err="1"/>
              <a:t>you</a:t>
            </a:r>
            <a:r>
              <a:rPr lang="de-CH" dirty="0"/>
              <a:t> </a:t>
            </a:r>
            <a:r>
              <a:rPr lang="de-CH" dirty="0" err="1"/>
              <a:t>have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chance</a:t>
            </a:r>
            <a:r>
              <a:rPr lang="de-CH" dirty="0"/>
              <a:t> </a:t>
            </a:r>
            <a:r>
              <a:rPr lang="de-CH" dirty="0" err="1"/>
              <a:t>now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run</a:t>
            </a:r>
            <a:r>
              <a:rPr lang="de-CH" dirty="0"/>
              <a:t>, </a:t>
            </a:r>
            <a:r>
              <a:rPr lang="de-CH" dirty="0" err="1"/>
              <a:t>before</a:t>
            </a:r>
            <a:r>
              <a:rPr lang="de-CH" dirty="0"/>
              <a:t> </a:t>
            </a:r>
            <a:r>
              <a:rPr lang="de-CH" dirty="0" err="1"/>
              <a:t>it’s</a:t>
            </a:r>
            <a:r>
              <a:rPr lang="de-CH" dirty="0"/>
              <a:t> </a:t>
            </a:r>
            <a:r>
              <a:rPr lang="de-CH" dirty="0" err="1"/>
              <a:t>too</a:t>
            </a:r>
            <a:r>
              <a:rPr lang="de-CH" dirty="0"/>
              <a:t> </a:t>
            </a:r>
            <a:r>
              <a:rPr lang="de-CH" dirty="0" err="1"/>
              <a:t>late</a:t>
            </a:r>
            <a:r>
              <a:rPr lang="de-CH" dirty="0"/>
              <a:t>.</a:t>
            </a:r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24FE03-F22C-4BAF-AB74-E6F154F92DB6}" type="slidenum">
              <a:rPr lang="en-CH" smtClean="0"/>
              <a:t>1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1899629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/>
              <a:t>There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exactly</a:t>
            </a:r>
            <a:r>
              <a:rPr lang="de-CH" dirty="0"/>
              <a:t> </a:t>
            </a:r>
            <a:r>
              <a:rPr lang="de-CH" dirty="0" err="1"/>
              <a:t>one</a:t>
            </a:r>
            <a:r>
              <a:rPr lang="de-CH" dirty="0"/>
              <a:t> </a:t>
            </a:r>
            <a:r>
              <a:rPr lang="de-CH" dirty="0" err="1"/>
              <a:t>way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construct</a:t>
            </a:r>
            <a:r>
              <a:rPr lang="de-CH" dirty="0"/>
              <a:t> a singleton type.</a:t>
            </a:r>
          </a:p>
          <a:p>
            <a:endParaRPr lang="de-CH" dirty="0"/>
          </a:p>
          <a:p>
            <a:r>
              <a:rPr lang="de-CH" dirty="0" err="1"/>
              <a:t>There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undefined</a:t>
            </a:r>
            <a:r>
              <a:rPr lang="de-CH" dirty="0"/>
              <a:t> and null (and </a:t>
            </a:r>
            <a:r>
              <a:rPr lang="de-CH" dirty="0" err="1"/>
              <a:t>void</a:t>
            </a:r>
            <a:r>
              <a:rPr lang="de-CH" dirty="0"/>
              <a:t>)</a:t>
            </a:r>
            <a:br>
              <a:rPr lang="de-CH" dirty="0"/>
            </a:br>
            <a:br>
              <a:rPr lang="de-CH" dirty="0"/>
            </a:br>
            <a:r>
              <a:rPr lang="de-CH" dirty="0" err="1"/>
              <a:t>There</a:t>
            </a:r>
            <a:r>
              <a:rPr lang="de-CH" dirty="0"/>
              <a:t> </a:t>
            </a:r>
            <a:r>
              <a:rPr lang="de-CH" dirty="0" err="1"/>
              <a:t>are</a:t>
            </a:r>
            <a:r>
              <a:rPr lang="de-CH" dirty="0"/>
              <a:t> </a:t>
            </a:r>
            <a:r>
              <a:rPr lang="de-CH" dirty="0" err="1"/>
              <a:t>string</a:t>
            </a:r>
            <a:r>
              <a:rPr lang="de-CH" dirty="0"/>
              <a:t> </a:t>
            </a:r>
            <a:r>
              <a:rPr lang="de-CH" dirty="0" err="1"/>
              <a:t>literals</a:t>
            </a:r>
            <a:r>
              <a:rPr lang="de-CH" dirty="0"/>
              <a:t> and </a:t>
            </a:r>
            <a:r>
              <a:rPr lang="de-CH" dirty="0" err="1"/>
              <a:t>number</a:t>
            </a:r>
            <a:r>
              <a:rPr lang="de-CH" dirty="0"/>
              <a:t> </a:t>
            </a:r>
            <a:r>
              <a:rPr lang="de-CH" dirty="0" err="1"/>
              <a:t>literals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3704E0-591E-4D0D-9EA0-CA2D5504087C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72172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Any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escape</a:t>
            </a:r>
            <a:r>
              <a:rPr lang="de-CH" dirty="0"/>
              <a:t> </a:t>
            </a:r>
            <a:r>
              <a:rPr lang="de-CH" dirty="0" err="1"/>
              <a:t>hatch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type </a:t>
            </a:r>
            <a:r>
              <a:rPr lang="de-CH" dirty="0" err="1"/>
              <a:t>system</a:t>
            </a:r>
            <a:r>
              <a:rPr lang="de-CH" dirty="0"/>
              <a:t>.</a:t>
            </a:r>
          </a:p>
          <a:p>
            <a:r>
              <a:rPr lang="de-CH" dirty="0" err="1"/>
              <a:t>It</a:t>
            </a:r>
            <a:r>
              <a:rPr lang="de-CH" dirty="0"/>
              <a:t> </a:t>
            </a:r>
            <a:r>
              <a:rPr lang="de-CH" dirty="0" err="1"/>
              <a:t>means</a:t>
            </a:r>
            <a:r>
              <a:rPr lang="de-CH" dirty="0"/>
              <a:t> </a:t>
            </a:r>
            <a:r>
              <a:rPr lang="de-CH" dirty="0" err="1"/>
              <a:t>you</a:t>
            </a:r>
            <a:r>
              <a:rPr lang="de-CH" dirty="0"/>
              <a:t> </a:t>
            </a:r>
            <a:r>
              <a:rPr lang="de-CH" dirty="0" err="1"/>
              <a:t>don’t</a:t>
            </a:r>
            <a:r>
              <a:rPr lang="de-CH" dirty="0"/>
              <a:t> care </a:t>
            </a:r>
            <a:r>
              <a:rPr lang="de-CH" dirty="0" err="1"/>
              <a:t>what</a:t>
            </a:r>
            <a:r>
              <a:rPr lang="de-CH" dirty="0"/>
              <a:t> </a:t>
            </a:r>
            <a:r>
              <a:rPr lang="de-CH" dirty="0" err="1"/>
              <a:t>it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and </a:t>
            </a:r>
            <a:r>
              <a:rPr lang="de-CH" dirty="0" err="1"/>
              <a:t>nobody</a:t>
            </a:r>
            <a:r>
              <a:rPr lang="de-CH" dirty="0"/>
              <a:t> </a:t>
            </a:r>
            <a:r>
              <a:rPr lang="de-CH" dirty="0" err="1"/>
              <a:t>should</a:t>
            </a:r>
            <a:r>
              <a:rPr lang="de-CH" dirty="0"/>
              <a:t> </a:t>
            </a:r>
            <a:r>
              <a:rPr lang="de-CH" dirty="0" err="1"/>
              <a:t>tell</a:t>
            </a:r>
            <a:r>
              <a:rPr lang="de-CH" dirty="0"/>
              <a:t> </a:t>
            </a:r>
            <a:r>
              <a:rPr lang="de-CH" dirty="0" err="1"/>
              <a:t>you</a:t>
            </a:r>
            <a:r>
              <a:rPr lang="de-CH" dirty="0"/>
              <a:t> </a:t>
            </a:r>
            <a:r>
              <a:rPr lang="de-CH" dirty="0" err="1"/>
              <a:t>otherwise</a:t>
            </a:r>
            <a:endParaRPr lang="de-CH" dirty="0"/>
          </a:p>
          <a:p>
            <a:r>
              <a:rPr lang="de-CH" dirty="0"/>
              <a:t>All </a:t>
            </a:r>
            <a:r>
              <a:rPr lang="de-CH" dirty="0" err="1"/>
              <a:t>types</a:t>
            </a:r>
            <a:r>
              <a:rPr lang="de-CH" dirty="0"/>
              <a:t> </a:t>
            </a:r>
            <a:r>
              <a:rPr lang="de-CH" dirty="0" err="1"/>
              <a:t>are</a:t>
            </a:r>
            <a:r>
              <a:rPr lang="de-CH" dirty="0"/>
              <a:t> </a:t>
            </a:r>
            <a:r>
              <a:rPr lang="de-CH" dirty="0" err="1"/>
              <a:t>assignable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it</a:t>
            </a:r>
            <a:r>
              <a:rPr lang="de-CH" dirty="0"/>
              <a:t> and </a:t>
            </a:r>
            <a:r>
              <a:rPr lang="de-CH" dirty="0" err="1"/>
              <a:t>you</a:t>
            </a:r>
            <a:r>
              <a:rPr lang="de-CH" dirty="0"/>
              <a:t> </a:t>
            </a:r>
            <a:r>
              <a:rPr lang="de-CH" dirty="0" err="1"/>
              <a:t>can</a:t>
            </a:r>
            <a:r>
              <a:rPr lang="de-CH" dirty="0"/>
              <a:t> </a:t>
            </a:r>
            <a:r>
              <a:rPr lang="de-CH" dirty="0" err="1"/>
              <a:t>assign</a:t>
            </a:r>
            <a:r>
              <a:rPr lang="de-CH" dirty="0"/>
              <a:t> </a:t>
            </a:r>
            <a:r>
              <a:rPr lang="de-CH" dirty="0" err="1"/>
              <a:t>it</a:t>
            </a:r>
            <a:r>
              <a:rPr lang="de-CH" dirty="0"/>
              <a:t> on </a:t>
            </a:r>
            <a:r>
              <a:rPr lang="de-CH" dirty="0" err="1"/>
              <a:t>everything</a:t>
            </a:r>
            <a:endParaRPr lang="de-CH" dirty="0"/>
          </a:p>
          <a:p>
            <a:endParaRPr lang="de-CH" dirty="0"/>
          </a:p>
          <a:p>
            <a:r>
              <a:rPr lang="de-CH" dirty="0" err="1"/>
              <a:t>Unknown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type-safe </a:t>
            </a:r>
            <a:r>
              <a:rPr lang="de-CH" dirty="0" err="1"/>
              <a:t>counterpart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any</a:t>
            </a:r>
            <a:r>
              <a:rPr lang="de-CH" dirty="0"/>
              <a:t> </a:t>
            </a:r>
            <a:r>
              <a:rPr lang="de-CH" dirty="0" err="1"/>
              <a:t>since</a:t>
            </a:r>
            <a:r>
              <a:rPr lang="de-CH" dirty="0"/>
              <a:t> </a:t>
            </a:r>
            <a:r>
              <a:rPr lang="de-CH" dirty="0" err="1"/>
              <a:t>typescript</a:t>
            </a:r>
            <a:r>
              <a:rPr lang="de-CH" dirty="0"/>
              <a:t> 3.0</a:t>
            </a:r>
          </a:p>
          <a:p>
            <a:r>
              <a:rPr lang="de-CH" dirty="0" err="1"/>
              <a:t>You</a:t>
            </a:r>
            <a:r>
              <a:rPr lang="de-CH" dirty="0"/>
              <a:t> </a:t>
            </a:r>
            <a:r>
              <a:rPr lang="de-CH" dirty="0" err="1"/>
              <a:t>have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do type </a:t>
            </a:r>
            <a:r>
              <a:rPr lang="de-CH" dirty="0" err="1"/>
              <a:t>checks</a:t>
            </a:r>
            <a:r>
              <a:rPr lang="de-CH" dirty="0"/>
              <a:t> </a:t>
            </a:r>
            <a:r>
              <a:rPr lang="de-CH" dirty="0" err="1"/>
              <a:t>first</a:t>
            </a:r>
            <a:r>
              <a:rPr lang="de-CH" dirty="0"/>
              <a:t>, </a:t>
            </a:r>
            <a:r>
              <a:rPr lang="de-CH" dirty="0" err="1"/>
              <a:t>before</a:t>
            </a:r>
            <a:r>
              <a:rPr lang="de-CH" dirty="0"/>
              <a:t> </a:t>
            </a:r>
            <a:r>
              <a:rPr lang="de-CH" dirty="0" err="1"/>
              <a:t>performing</a:t>
            </a:r>
            <a:r>
              <a:rPr lang="de-CH" dirty="0"/>
              <a:t> </a:t>
            </a:r>
            <a:r>
              <a:rPr lang="de-CH" dirty="0" err="1"/>
              <a:t>any</a:t>
            </a:r>
            <a:r>
              <a:rPr lang="de-CH" dirty="0"/>
              <a:t> </a:t>
            </a:r>
            <a:r>
              <a:rPr lang="de-CH" dirty="0" err="1"/>
              <a:t>operation</a:t>
            </a:r>
            <a:r>
              <a:rPr lang="de-CH" dirty="0"/>
              <a:t> on </a:t>
            </a:r>
            <a:r>
              <a:rPr lang="de-CH" dirty="0" err="1"/>
              <a:t>it</a:t>
            </a:r>
            <a:endParaRPr lang="de-CH" dirty="0"/>
          </a:p>
          <a:p>
            <a:r>
              <a:rPr lang="de-CH" dirty="0"/>
              <a:t>All </a:t>
            </a:r>
            <a:r>
              <a:rPr lang="de-CH" dirty="0" err="1"/>
              <a:t>types</a:t>
            </a:r>
            <a:r>
              <a:rPr lang="de-CH" dirty="0"/>
              <a:t> </a:t>
            </a:r>
            <a:r>
              <a:rPr lang="de-CH" dirty="0" err="1"/>
              <a:t>are</a:t>
            </a:r>
            <a:r>
              <a:rPr lang="de-CH" dirty="0"/>
              <a:t> </a:t>
            </a:r>
            <a:r>
              <a:rPr lang="de-CH" dirty="0" err="1"/>
              <a:t>assignable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it</a:t>
            </a:r>
            <a:r>
              <a:rPr lang="de-CH" dirty="0"/>
              <a:t>, but </a:t>
            </a:r>
            <a:r>
              <a:rPr lang="de-CH" dirty="0" err="1"/>
              <a:t>you</a:t>
            </a:r>
            <a:r>
              <a:rPr lang="de-CH" dirty="0"/>
              <a:t> </a:t>
            </a:r>
            <a:r>
              <a:rPr lang="de-CH" dirty="0" err="1"/>
              <a:t>cannot</a:t>
            </a:r>
            <a:r>
              <a:rPr lang="de-CH" dirty="0"/>
              <a:t> </a:t>
            </a:r>
            <a:r>
              <a:rPr lang="de-CH" dirty="0" err="1"/>
              <a:t>assign</a:t>
            </a:r>
            <a:r>
              <a:rPr lang="de-CH" dirty="0"/>
              <a:t> </a:t>
            </a:r>
            <a:r>
              <a:rPr lang="de-CH" dirty="0" err="1"/>
              <a:t>it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anything</a:t>
            </a:r>
            <a:r>
              <a:rPr lang="de-CH" dirty="0"/>
              <a:t> (</a:t>
            </a:r>
            <a:r>
              <a:rPr lang="de-CH" dirty="0" err="1"/>
              <a:t>except</a:t>
            </a:r>
            <a:r>
              <a:rPr lang="de-CH" dirty="0"/>
              <a:t> </a:t>
            </a:r>
            <a:r>
              <a:rPr lang="de-CH" dirty="0" err="1"/>
              <a:t>any</a:t>
            </a:r>
            <a:r>
              <a:rPr lang="de-CH" dirty="0"/>
              <a:t>)</a:t>
            </a:r>
          </a:p>
          <a:p>
            <a:endParaRPr lang="de-CH" dirty="0"/>
          </a:p>
          <a:p>
            <a:r>
              <a:rPr lang="de-CH" dirty="0"/>
              <a:t>Both </a:t>
            </a:r>
            <a:r>
              <a:rPr lang="de-CH" dirty="0" err="1"/>
              <a:t>types</a:t>
            </a:r>
            <a:r>
              <a:rPr lang="de-CH" dirty="0"/>
              <a:t> </a:t>
            </a:r>
            <a:r>
              <a:rPr lang="de-CH" dirty="0" err="1"/>
              <a:t>are</a:t>
            </a:r>
            <a:r>
              <a:rPr lang="de-CH" dirty="0"/>
              <a:t> </a:t>
            </a:r>
            <a:r>
              <a:rPr lang="de-CH" dirty="0" err="1"/>
              <a:t>very</a:t>
            </a:r>
            <a:r>
              <a:rPr lang="de-CH" dirty="0"/>
              <a:t> </a:t>
            </a:r>
            <a:r>
              <a:rPr lang="de-CH" dirty="0" err="1"/>
              <a:t>useful</a:t>
            </a:r>
            <a:r>
              <a:rPr lang="de-CH" dirty="0"/>
              <a:t> </a:t>
            </a:r>
            <a:r>
              <a:rPr lang="de-CH" dirty="0" err="1"/>
              <a:t>when</a:t>
            </a:r>
            <a:r>
              <a:rPr lang="de-CH" dirty="0"/>
              <a:t> </a:t>
            </a:r>
            <a:r>
              <a:rPr lang="de-CH" dirty="0" err="1"/>
              <a:t>interoping</a:t>
            </a:r>
            <a:r>
              <a:rPr lang="de-CH" dirty="0"/>
              <a:t> </a:t>
            </a:r>
            <a:r>
              <a:rPr lang="de-CH" dirty="0" err="1"/>
              <a:t>with</a:t>
            </a:r>
            <a:r>
              <a:rPr lang="de-CH" dirty="0"/>
              <a:t> </a:t>
            </a:r>
            <a:r>
              <a:rPr lang="de-CH" dirty="0" err="1"/>
              <a:t>plain</a:t>
            </a:r>
            <a:r>
              <a:rPr lang="de-CH" dirty="0"/>
              <a:t> </a:t>
            </a:r>
            <a:r>
              <a:rPr lang="de-CH" dirty="0" err="1"/>
              <a:t>javascript</a:t>
            </a:r>
            <a:endParaRPr lang="de-CH" dirty="0"/>
          </a:p>
          <a:p>
            <a:r>
              <a:rPr lang="de-CH" dirty="0"/>
              <a:t>The </a:t>
            </a:r>
            <a:r>
              <a:rPr lang="de-CH" dirty="0" err="1"/>
              <a:t>unknown</a:t>
            </a:r>
            <a:r>
              <a:rPr lang="de-CH" dirty="0"/>
              <a:t> type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recommended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use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3704E0-591E-4D0D-9EA0-CA2D5504087C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33076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say we have a function </a:t>
            </a:r>
            <a:r>
              <a:rPr lang="en-US" dirty="0" err="1"/>
              <a:t>tryQuack</a:t>
            </a:r>
            <a:r>
              <a:rPr lang="en-US" dirty="0"/>
              <a:t> that is called from unsafe code, so we do not know if we really get a duck object. So we declare the parameter as unknown</a:t>
            </a:r>
          </a:p>
          <a:p>
            <a:endParaRPr lang="en-US" dirty="0"/>
          </a:p>
          <a:p>
            <a:r>
              <a:rPr lang="en-US" dirty="0"/>
              <a:t>This prevents us from unsafely calling the quack() function, which could lead to a runtime error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3704E0-591E-4D0D-9EA0-CA2D5504087C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24134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we can do is define a </a:t>
            </a:r>
            <a:r>
              <a:rPr lang="en-US" dirty="0" err="1"/>
              <a:t>typeguard</a:t>
            </a:r>
            <a:r>
              <a:rPr lang="en-US" dirty="0"/>
              <a:t> (note the return value) which tells the compiler how to confirm that an object really is of type Duck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3704E0-591E-4D0D-9EA0-CA2D5504087C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86398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/>
              <a:t>Reaching</a:t>
            </a:r>
            <a:r>
              <a:rPr lang="de-CH" dirty="0"/>
              <a:t> a </a:t>
            </a:r>
            <a:r>
              <a:rPr lang="de-CH" dirty="0" err="1"/>
              <a:t>never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impossible. Think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it</a:t>
            </a:r>
            <a:r>
              <a:rPr lang="de-CH" dirty="0"/>
              <a:t> </a:t>
            </a:r>
            <a:r>
              <a:rPr lang="de-CH" dirty="0" err="1"/>
              <a:t>this</a:t>
            </a:r>
            <a:r>
              <a:rPr lang="de-CH" dirty="0"/>
              <a:t> </a:t>
            </a:r>
            <a:r>
              <a:rPr lang="de-CH" dirty="0" err="1"/>
              <a:t>way</a:t>
            </a:r>
            <a:r>
              <a:rPr lang="de-CH" dirty="0"/>
              <a:t>: </a:t>
            </a:r>
            <a:r>
              <a:rPr lang="de-CH" dirty="0" err="1"/>
              <a:t>There</a:t>
            </a:r>
            <a:r>
              <a:rPr lang="de-CH" dirty="0"/>
              <a:t> </a:t>
            </a:r>
            <a:r>
              <a:rPr lang="de-CH" dirty="0" err="1"/>
              <a:t>are</a:t>
            </a:r>
            <a:r>
              <a:rPr lang="de-CH" dirty="0"/>
              <a:t> 0 </a:t>
            </a:r>
            <a:r>
              <a:rPr lang="de-CH" dirty="0" err="1"/>
              <a:t>ways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construct</a:t>
            </a:r>
            <a:r>
              <a:rPr lang="de-CH" dirty="0"/>
              <a:t> </a:t>
            </a:r>
            <a:r>
              <a:rPr lang="de-CH" dirty="0" err="1"/>
              <a:t>never</a:t>
            </a:r>
            <a:r>
              <a:rPr lang="de-CH" dirty="0"/>
              <a:t>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3704E0-591E-4D0D-9EA0-CA2D5504087C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77266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Never is the empty set</a:t>
            </a:r>
          </a:p>
          <a:p>
            <a:r>
              <a:rPr lang="en-US" dirty="0"/>
              <a:t>Any and unknown are the universal sets</a:t>
            </a:r>
          </a:p>
          <a:p>
            <a:r>
              <a:rPr lang="en-US" dirty="0"/>
              <a:t>Literal types are sets with just one element</a:t>
            </a:r>
          </a:p>
          <a:p>
            <a:r>
              <a:rPr lang="en-US" dirty="0"/>
              <a:t>Number equals the set of real numbers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3704E0-591E-4D0D-9EA0-CA2D5504087C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93777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An </a:t>
            </a:r>
            <a:r>
              <a:rPr lang="de-CH" dirty="0" err="1"/>
              <a:t>intersection</a:t>
            </a:r>
            <a:r>
              <a:rPr lang="de-CH" dirty="0"/>
              <a:t> type </a:t>
            </a:r>
            <a:r>
              <a:rPr lang="de-CH" dirty="0" err="1"/>
              <a:t>equals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intersection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sets</a:t>
            </a:r>
            <a:endParaRPr lang="de-CH" dirty="0"/>
          </a:p>
          <a:p>
            <a:endParaRPr lang="de-CH" dirty="0"/>
          </a:p>
          <a:p>
            <a:r>
              <a:rPr lang="de-CH" dirty="0" err="1"/>
              <a:t>That’s</a:t>
            </a:r>
            <a:r>
              <a:rPr lang="de-CH" dirty="0"/>
              <a:t> </a:t>
            </a:r>
            <a:r>
              <a:rPr lang="de-CH" dirty="0" err="1"/>
              <a:t>why</a:t>
            </a:r>
            <a:r>
              <a:rPr lang="de-CH" dirty="0"/>
              <a:t> </a:t>
            </a:r>
            <a:r>
              <a:rPr lang="de-CH" dirty="0" err="1"/>
              <a:t>it’s</a:t>
            </a:r>
            <a:r>
              <a:rPr lang="de-CH" dirty="0"/>
              <a:t> an </a:t>
            </a:r>
            <a:r>
              <a:rPr lang="de-CH" dirty="0" err="1"/>
              <a:t>ampersand</a:t>
            </a:r>
            <a:r>
              <a:rPr lang="de-CH" dirty="0"/>
              <a:t>, </a:t>
            </a:r>
            <a:r>
              <a:rPr lang="de-CH" dirty="0" err="1"/>
              <a:t>it</a:t>
            </a:r>
            <a:r>
              <a:rPr lang="de-CH" dirty="0"/>
              <a:t> </a:t>
            </a:r>
            <a:r>
              <a:rPr lang="de-CH" dirty="0" err="1"/>
              <a:t>says</a:t>
            </a:r>
            <a:r>
              <a:rPr lang="de-CH" dirty="0"/>
              <a:t> </a:t>
            </a:r>
            <a:r>
              <a:rPr lang="de-CH" dirty="0" err="1"/>
              <a:t>it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a Person AND a Contact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3704E0-591E-4D0D-9EA0-CA2D5504087C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80656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/>
              <a:t>Types</a:t>
            </a:r>
            <a:r>
              <a:rPr lang="de-CH" dirty="0"/>
              <a:t> </a:t>
            </a:r>
            <a:r>
              <a:rPr lang="de-CH" dirty="0" err="1"/>
              <a:t>can</a:t>
            </a:r>
            <a:r>
              <a:rPr lang="de-CH" dirty="0"/>
              <a:t> </a:t>
            </a:r>
            <a:r>
              <a:rPr lang="de-CH" dirty="0" err="1"/>
              <a:t>be</a:t>
            </a:r>
            <a:r>
              <a:rPr lang="de-CH" dirty="0"/>
              <a:t> </a:t>
            </a:r>
            <a:r>
              <a:rPr lang="de-CH" dirty="0" err="1"/>
              <a:t>disjunct</a:t>
            </a:r>
            <a:r>
              <a:rPr lang="de-CH" dirty="0"/>
              <a:t> </a:t>
            </a:r>
            <a:r>
              <a:rPr lang="de-CH" dirty="0" err="1"/>
              <a:t>as</a:t>
            </a:r>
            <a:r>
              <a:rPr lang="de-CH" dirty="0"/>
              <a:t> </a:t>
            </a:r>
            <a:r>
              <a:rPr lang="de-CH" dirty="0" err="1"/>
              <a:t>well</a:t>
            </a:r>
            <a:endParaRPr lang="de-CH" dirty="0"/>
          </a:p>
          <a:p>
            <a:r>
              <a:rPr lang="de-CH" dirty="0"/>
              <a:t>The </a:t>
            </a:r>
            <a:r>
              <a:rPr lang="de-CH" dirty="0" err="1"/>
              <a:t>resulting</a:t>
            </a:r>
            <a:r>
              <a:rPr lang="de-CH" dirty="0"/>
              <a:t> type </a:t>
            </a:r>
            <a:r>
              <a:rPr lang="de-CH" dirty="0" err="1"/>
              <a:t>can</a:t>
            </a:r>
            <a:r>
              <a:rPr lang="de-CH" dirty="0"/>
              <a:t> </a:t>
            </a:r>
            <a:r>
              <a:rPr lang="de-CH" dirty="0" err="1"/>
              <a:t>be</a:t>
            </a:r>
            <a:r>
              <a:rPr lang="de-CH" dirty="0"/>
              <a:t> </a:t>
            </a:r>
            <a:r>
              <a:rPr lang="de-CH" dirty="0" err="1"/>
              <a:t>either</a:t>
            </a:r>
            <a:r>
              <a:rPr lang="de-CH" dirty="0"/>
              <a:t> A </a:t>
            </a:r>
            <a:r>
              <a:rPr lang="de-CH" dirty="0" err="1"/>
              <a:t>or</a:t>
            </a:r>
            <a:r>
              <a:rPr lang="de-CH" dirty="0"/>
              <a:t> B… </a:t>
            </a:r>
            <a:r>
              <a:rPr lang="de-CH" dirty="0" err="1"/>
              <a:t>or</a:t>
            </a:r>
            <a:r>
              <a:rPr lang="de-CH" dirty="0"/>
              <a:t> BOTH. </a:t>
            </a:r>
            <a:r>
              <a:rPr lang="de-CH" dirty="0" err="1"/>
              <a:t>It</a:t>
            </a:r>
            <a:r>
              <a:rPr lang="de-CH" dirty="0"/>
              <a:t> </a:t>
            </a:r>
            <a:r>
              <a:rPr lang="de-CH" dirty="0" err="1"/>
              <a:t>it</a:t>
            </a:r>
            <a:r>
              <a:rPr lang="de-CH" dirty="0"/>
              <a:t> </a:t>
            </a:r>
            <a:r>
              <a:rPr lang="de-CH" dirty="0" err="1"/>
              <a:t>includes</a:t>
            </a:r>
            <a:r>
              <a:rPr lang="de-CH" dirty="0"/>
              <a:t> </a:t>
            </a:r>
            <a:r>
              <a:rPr lang="de-CH" dirty="0" err="1"/>
              <a:t>objects</a:t>
            </a:r>
            <a:r>
              <a:rPr lang="de-CH" dirty="0"/>
              <a:t> </a:t>
            </a:r>
            <a:r>
              <a:rPr lang="de-CH" dirty="0" err="1"/>
              <a:t>from</a:t>
            </a:r>
            <a:r>
              <a:rPr lang="de-CH" dirty="0"/>
              <a:t> BOTH </a:t>
            </a:r>
            <a:r>
              <a:rPr lang="de-CH" dirty="0" err="1"/>
              <a:t>sets</a:t>
            </a:r>
            <a:endParaRPr lang="de-CH" dirty="0"/>
          </a:p>
          <a:p>
            <a:endParaRPr lang="de-CH" dirty="0"/>
          </a:p>
          <a:p>
            <a:r>
              <a:rPr lang="de-CH" dirty="0" err="1"/>
              <a:t>If</a:t>
            </a:r>
            <a:r>
              <a:rPr lang="de-CH" dirty="0"/>
              <a:t> I </a:t>
            </a:r>
            <a:r>
              <a:rPr lang="de-CH" dirty="0" err="1"/>
              <a:t>define</a:t>
            </a:r>
            <a:r>
              <a:rPr lang="de-CH" dirty="0"/>
              <a:t> </a:t>
            </a:r>
            <a:r>
              <a:rPr lang="de-CH" dirty="0" err="1"/>
              <a:t>this</a:t>
            </a:r>
            <a:r>
              <a:rPr lang="de-CH" dirty="0"/>
              <a:t> variable h </a:t>
            </a:r>
            <a:r>
              <a:rPr lang="de-CH" dirty="0" err="1"/>
              <a:t>as</a:t>
            </a:r>
            <a:r>
              <a:rPr lang="de-CH" dirty="0"/>
              <a:t> a </a:t>
            </a:r>
            <a:r>
              <a:rPr lang="de-CH" dirty="0" err="1"/>
              <a:t>string</a:t>
            </a:r>
            <a:r>
              <a:rPr lang="de-CH" dirty="0"/>
              <a:t> | </a:t>
            </a:r>
            <a:r>
              <a:rPr lang="de-CH" dirty="0" err="1"/>
              <a:t>number</a:t>
            </a:r>
            <a:endParaRPr lang="de-CH" dirty="0"/>
          </a:p>
          <a:p>
            <a:r>
              <a:rPr lang="de-CH" dirty="0" err="1"/>
              <a:t>It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both</a:t>
            </a:r>
            <a:r>
              <a:rPr lang="de-CH" dirty="0"/>
              <a:t> valid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assign</a:t>
            </a:r>
            <a:r>
              <a:rPr lang="de-CH" dirty="0"/>
              <a:t> a </a:t>
            </a:r>
            <a:r>
              <a:rPr lang="de-CH" dirty="0" err="1"/>
              <a:t>string</a:t>
            </a:r>
            <a:r>
              <a:rPr lang="de-CH" dirty="0"/>
              <a:t> </a:t>
            </a:r>
            <a:r>
              <a:rPr lang="de-CH" dirty="0" err="1"/>
              <a:t>value</a:t>
            </a:r>
            <a:r>
              <a:rPr lang="de-CH" dirty="0"/>
              <a:t> </a:t>
            </a:r>
            <a:r>
              <a:rPr lang="de-CH" dirty="0" err="1"/>
              <a:t>or</a:t>
            </a:r>
            <a:r>
              <a:rPr lang="de-CH" dirty="0"/>
              <a:t> a </a:t>
            </a:r>
            <a:r>
              <a:rPr lang="de-CH" dirty="0" err="1"/>
              <a:t>numeric</a:t>
            </a:r>
            <a:r>
              <a:rPr lang="de-CH" dirty="0"/>
              <a:t> </a:t>
            </a:r>
            <a:r>
              <a:rPr lang="de-CH" dirty="0" err="1"/>
              <a:t>value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/>
              <a:t>In </a:t>
            </a:r>
            <a:r>
              <a:rPr lang="de-CH" dirty="0" err="1"/>
              <a:t>many</a:t>
            </a:r>
            <a:r>
              <a:rPr lang="de-CH" dirty="0"/>
              <a:t> </a:t>
            </a:r>
            <a:r>
              <a:rPr lang="de-CH" dirty="0" err="1"/>
              <a:t>languages</a:t>
            </a:r>
            <a:r>
              <a:rPr lang="de-CH" dirty="0"/>
              <a:t> </a:t>
            </a:r>
            <a:r>
              <a:rPr lang="de-CH" dirty="0" err="1"/>
              <a:t>you</a:t>
            </a:r>
            <a:r>
              <a:rPr lang="de-CH" dirty="0"/>
              <a:t> </a:t>
            </a:r>
            <a:r>
              <a:rPr lang="de-CH" dirty="0" err="1"/>
              <a:t>cannot</a:t>
            </a:r>
            <a:r>
              <a:rPr lang="de-CH" dirty="0"/>
              <a:t> </a:t>
            </a:r>
            <a:r>
              <a:rPr lang="de-CH" dirty="0" err="1"/>
              <a:t>be</a:t>
            </a:r>
            <a:r>
              <a:rPr lang="de-CH" dirty="0"/>
              <a:t> </a:t>
            </a:r>
            <a:r>
              <a:rPr lang="de-CH" dirty="0" err="1"/>
              <a:t>more</a:t>
            </a:r>
            <a:r>
              <a:rPr lang="de-CH" dirty="0"/>
              <a:t> granular </a:t>
            </a:r>
            <a:r>
              <a:rPr lang="de-CH" dirty="0" err="1"/>
              <a:t>than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say</a:t>
            </a:r>
            <a:r>
              <a:rPr lang="de-CH" dirty="0"/>
              <a:t> </a:t>
            </a:r>
            <a:r>
              <a:rPr lang="de-CH" dirty="0" err="1"/>
              <a:t>you</a:t>
            </a:r>
            <a:r>
              <a:rPr lang="de-CH" dirty="0"/>
              <a:t> </a:t>
            </a:r>
            <a:r>
              <a:rPr lang="de-CH" dirty="0" err="1"/>
              <a:t>expect</a:t>
            </a:r>
            <a:r>
              <a:rPr lang="de-CH" dirty="0"/>
              <a:t> a </a:t>
            </a:r>
            <a:r>
              <a:rPr lang="de-CH" dirty="0" err="1"/>
              <a:t>string</a:t>
            </a:r>
            <a:endParaRPr lang="de-CH" dirty="0"/>
          </a:p>
          <a:p>
            <a:r>
              <a:rPr lang="de-CH" dirty="0" err="1"/>
              <a:t>With</a:t>
            </a:r>
            <a:r>
              <a:rPr lang="de-CH" dirty="0"/>
              <a:t> </a:t>
            </a:r>
            <a:r>
              <a:rPr lang="de-CH" dirty="0" err="1"/>
              <a:t>union</a:t>
            </a:r>
            <a:r>
              <a:rPr lang="de-CH" dirty="0"/>
              <a:t> </a:t>
            </a:r>
            <a:r>
              <a:rPr lang="de-CH" dirty="0" err="1"/>
              <a:t>types</a:t>
            </a:r>
            <a:r>
              <a:rPr lang="de-CH" dirty="0"/>
              <a:t> and type </a:t>
            </a:r>
            <a:r>
              <a:rPr lang="de-CH" dirty="0" err="1"/>
              <a:t>literals</a:t>
            </a:r>
            <a:r>
              <a:rPr lang="de-CH" dirty="0"/>
              <a:t> </a:t>
            </a:r>
            <a:r>
              <a:rPr lang="de-CH" dirty="0" err="1"/>
              <a:t>combined</a:t>
            </a:r>
            <a:r>
              <a:rPr lang="de-CH" dirty="0"/>
              <a:t>, </a:t>
            </a:r>
            <a:r>
              <a:rPr lang="de-CH" dirty="0" err="1"/>
              <a:t>you</a:t>
            </a:r>
            <a:r>
              <a:rPr lang="de-CH" dirty="0"/>
              <a:t> </a:t>
            </a:r>
            <a:r>
              <a:rPr lang="de-CH" dirty="0" err="1"/>
              <a:t>can</a:t>
            </a:r>
            <a:r>
              <a:rPr lang="de-CH" dirty="0"/>
              <a:t> in </a:t>
            </a:r>
            <a:r>
              <a:rPr lang="de-CH" dirty="0" err="1"/>
              <a:t>typescript</a:t>
            </a:r>
            <a:r>
              <a:rPr lang="de-CH" dirty="0"/>
              <a:t>.</a:t>
            </a:r>
          </a:p>
          <a:p>
            <a:r>
              <a:rPr lang="de-CH" dirty="0" err="1"/>
              <a:t>That’s</a:t>
            </a:r>
            <a:r>
              <a:rPr lang="de-CH" dirty="0"/>
              <a:t> </a:t>
            </a:r>
            <a:r>
              <a:rPr lang="de-CH" dirty="0" err="1"/>
              <a:t>very</a:t>
            </a:r>
            <a:r>
              <a:rPr lang="de-CH" dirty="0"/>
              <a:t> </a:t>
            </a:r>
            <a:r>
              <a:rPr lang="de-CH" dirty="0" err="1"/>
              <a:t>useful</a:t>
            </a:r>
            <a:r>
              <a:rPr lang="de-CH" dirty="0"/>
              <a:t>, </a:t>
            </a:r>
            <a:r>
              <a:rPr lang="de-CH" dirty="0" err="1"/>
              <a:t>if</a:t>
            </a:r>
            <a:r>
              <a:rPr lang="de-CH" dirty="0"/>
              <a:t> </a:t>
            </a:r>
            <a:r>
              <a:rPr lang="de-CH" dirty="0" err="1"/>
              <a:t>you</a:t>
            </a:r>
            <a:r>
              <a:rPr lang="de-CH" dirty="0"/>
              <a:t> </a:t>
            </a:r>
            <a:r>
              <a:rPr lang="de-CH" dirty="0" err="1"/>
              <a:t>want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limit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set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possible </a:t>
            </a:r>
            <a:r>
              <a:rPr lang="de-CH" dirty="0" err="1"/>
              <a:t>values</a:t>
            </a:r>
            <a:r>
              <a:rPr lang="de-CH" dirty="0"/>
              <a:t>. </a:t>
            </a:r>
            <a:r>
              <a:rPr lang="de-CH" dirty="0" err="1"/>
              <a:t>It’s</a:t>
            </a:r>
            <a:r>
              <a:rPr lang="de-CH" dirty="0"/>
              <a:t> </a:t>
            </a:r>
            <a:r>
              <a:rPr lang="de-CH" dirty="0" err="1"/>
              <a:t>very</a:t>
            </a:r>
            <a:r>
              <a:rPr lang="de-CH" dirty="0"/>
              <a:t> </a:t>
            </a:r>
            <a:r>
              <a:rPr lang="de-CH" dirty="0" err="1"/>
              <a:t>similar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an </a:t>
            </a:r>
            <a:r>
              <a:rPr lang="de-CH" dirty="0" err="1"/>
              <a:t>enum</a:t>
            </a:r>
            <a:r>
              <a:rPr lang="de-CH" dirty="0"/>
              <a:t>, </a:t>
            </a:r>
            <a:r>
              <a:rPr lang="de-CH" dirty="0" err="1"/>
              <a:t>although</a:t>
            </a:r>
            <a:r>
              <a:rPr lang="de-CH" dirty="0"/>
              <a:t> </a:t>
            </a:r>
            <a:r>
              <a:rPr lang="de-CH" dirty="0" err="1"/>
              <a:t>more</a:t>
            </a:r>
            <a:r>
              <a:rPr lang="de-CH" dirty="0"/>
              <a:t> </a:t>
            </a:r>
            <a:r>
              <a:rPr lang="de-CH" dirty="0" err="1"/>
              <a:t>lightweight</a:t>
            </a:r>
            <a:r>
              <a:rPr lang="de-CH" dirty="0"/>
              <a:t>.</a:t>
            </a:r>
          </a:p>
          <a:p>
            <a:r>
              <a:rPr lang="de-CH" dirty="0"/>
              <a:t>The same </a:t>
            </a:r>
            <a:r>
              <a:rPr lang="de-CH" dirty="0" err="1"/>
              <a:t>works</a:t>
            </a:r>
            <a:r>
              <a:rPr lang="de-CH" dirty="0"/>
              <a:t> </a:t>
            </a:r>
            <a:r>
              <a:rPr lang="de-CH" dirty="0" err="1"/>
              <a:t>with</a:t>
            </a:r>
            <a:r>
              <a:rPr lang="de-CH" dirty="0"/>
              <a:t> </a:t>
            </a:r>
            <a:r>
              <a:rPr lang="de-CH" dirty="0" err="1"/>
              <a:t>numbers</a:t>
            </a:r>
            <a:r>
              <a:rPr lang="de-CH" dirty="0"/>
              <a:t> </a:t>
            </a:r>
            <a:r>
              <a:rPr lang="de-CH" dirty="0" err="1"/>
              <a:t>too</a:t>
            </a:r>
            <a:r>
              <a:rPr lang="de-CH" dirty="0"/>
              <a:t> (and </a:t>
            </a:r>
            <a:r>
              <a:rPr lang="de-CH" dirty="0" err="1"/>
              <a:t>with</a:t>
            </a:r>
            <a:r>
              <a:rPr lang="de-CH" dirty="0"/>
              <a:t> </a:t>
            </a:r>
            <a:r>
              <a:rPr lang="de-CH" dirty="0" err="1"/>
              <a:t>booleans</a:t>
            </a:r>
            <a:r>
              <a:rPr lang="de-CH" dirty="0"/>
              <a:t>, but </a:t>
            </a:r>
            <a:r>
              <a:rPr lang="de-CH" dirty="0" err="1"/>
              <a:t>that’s</a:t>
            </a:r>
            <a:r>
              <a:rPr lang="de-CH" dirty="0"/>
              <a:t> not </a:t>
            </a:r>
            <a:r>
              <a:rPr lang="de-CH" dirty="0" err="1"/>
              <a:t>terribly</a:t>
            </a:r>
            <a:r>
              <a:rPr lang="de-CH" dirty="0"/>
              <a:t> </a:t>
            </a:r>
            <a:r>
              <a:rPr lang="de-CH" dirty="0" err="1"/>
              <a:t>useful</a:t>
            </a:r>
            <a:r>
              <a:rPr lang="de-CH" dirty="0"/>
              <a:t>)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3704E0-591E-4D0D-9EA0-CA2D5504087C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037892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With </a:t>
            </a:r>
          </a:p>
          <a:p>
            <a:endParaRPr lang="en-GB" dirty="0"/>
          </a:p>
          <a:p>
            <a:r>
              <a:rPr lang="en-GB" dirty="0"/>
              <a:t>All expected laws from set algebra apply to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3704E0-591E-4D0D-9EA0-CA2D5504087C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011328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bit a contrived example: We have a function double that should double both numbers and strings</a:t>
            </a:r>
          </a:p>
          <a:p>
            <a:endParaRPr lang="en-US" dirty="0"/>
          </a:p>
          <a:p>
            <a:r>
              <a:rPr lang="en-US" dirty="0"/>
              <a:t>But a string object cannot be multiplied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3704E0-591E-4D0D-9EA0-CA2D5504087C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789349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First: </a:t>
            </a:r>
            <a:r>
              <a:rPr lang="de-CH" dirty="0" err="1"/>
              <a:t>Why</a:t>
            </a:r>
            <a:r>
              <a:rPr lang="de-CH" dirty="0"/>
              <a:t> </a:t>
            </a:r>
            <a:r>
              <a:rPr lang="de-CH" dirty="0" err="1"/>
              <a:t>typescript</a:t>
            </a:r>
            <a:r>
              <a:rPr lang="de-CH" dirty="0"/>
              <a:t>?</a:t>
            </a:r>
            <a:br>
              <a:rPr lang="de-CH" dirty="0"/>
            </a:br>
            <a:endParaRPr lang="de-CH" dirty="0"/>
          </a:p>
          <a:p>
            <a:r>
              <a:rPr lang="de-CH" dirty="0" err="1"/>
              <a:t>Typescript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one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most</a:t>
            </a:r>
            <a:r>
              <a:rPr lang="de-CH" dirty="0"/>
              <a:t> </a:t>
            </a:r>
            <a:r>
              <a:rPr lang="de-CH" dirty="0" err="1"/>
              <a:t>commonly</a:t>
            </a:r>
            <a:r>
              <a:rPr lang="de-CH" dirty="0"/>
              <a:t> </a:t>
            </a:r>
            <a:r>
              <a:rPr lang="de-CH" dirty="0" err="1"/>
              <a:t>used</a:t>
            </a:r>
            <a:r>
              <a:rPr lang="de-CH" dirty="0"/>
              <a:t> </a:t>
            </a:r>
            <a:r>
              <a:rPr lang="de-CH" dirty="0" err="1"/>
              <a:t>Javascript</a:t>
            </a:r>
            <a:r>
              <a:rPr lang="de-CH" dirty="0"/>
              <a:t> «</a:t>
            </a:r>
            <a:r>
              <a:rPr lang="de-CH" dirty="0" err="1"/>
              <a:t>Dialects</a:t>
            </a:r>
            <a:r>
              <a:rPr lang="de-CH" dirty="0"/>
              <a:t>».</a:t>
            </a:r>
          </a:p>
          <a:p>
            <a:r>
              <a:rPr lang="de-CH" dirty="0" err="1"/>
              <a:t>Especially</a:t>
            </a:r>
            <a:r>
              <a:rPr lang="de-CH" dirty="0"/>
              <a:t> </a:t>
            </a:r>
            <a:r>
              <a:rPr lang="de-CH" dirty="0" err="1"/>
              <a:t>if</a:t>
            </a:r>
            <a:r>
              <a:rPr lang="de-CH" dirty="0"/>
              <a:t> </a:t>
            </a:r>
            <a:r>
              <a:rPr lang="de-CH" dirty="0" err="1"/>
              <a:t>you</a:t>
            </a:r>
            <a:r>
              <a:rPr lang="de-CH" dirty="0"/>
              <a:t> </a:t>
            </a:r>
            <a:r>
              <a:rPr lang="de-CH" dirty="0" err="1"/>
              <a:t>work</a:t>
            </a:r>
            <a:r>
              <a:rPr lang="de-CH" dirty="0"/>
              <a:t> </a:t>
            </a:r>
            <a:r>
              <a:rPr lang="de-CH" dirty="0" err="1"/>
              <a:t>with</a:t>
            </a:r>
            <a:r>
              <a:rPr lang="de-CH" dirty="0"/>
              <a:t> Angular, </a:t>
            </a:r>
            <a:r>
              <a:rPr lang="de-CH" dirty="0" err="1"/>
              <a:t>you</a:t>
            </a:r>
            <a:r>
              <a:rPr lang="de-CH" dirty="0"/>
              <a:t> will </a:t>
            </a:r>
            <a:r>
              <a:rPr lang="de-CH" dirty="0" err="1"/>
              <a:t>probably</a:t>
            </a:r>
            <a:r>
              <a:rPr lang="de-CH" dirty="0"/>
              <a:t> </a:t>
            </a:r>
            <a:r>
              <a:rPr lang="de-CH" dirty="0" err="1"/>
              <a:t>use</a:t>
            </a:r>
            <a:r>
              <a:rPr lang="de-CH" dirty="0"/>
              <a:t> </a:t>
            </a:r>
            <a:r>
              <a:rPr lang="de-CH" dirty="0" err="1"/>
              <a:t>typescript</a:t>
            </a:r>
            <a:r>
              <a:rPr lang="de-CH" dirty="0"/>
              <a:t>, but </a:t>
            </a:r>
            <a:r>
              <a:rPr lang="de-CH" dirty="0" err="1"/>
              <a:t>it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also </a:t>
            </a:r>
            <a:r>
              <a:rPr lang="de-CH" dirty="0" err="1"/>
              <a:t>often</a:t>
            </a:r>
            <a:r>
              <a:rPr lang="de-CH" dirty="0"/>
              <a:t> </a:t>
            </a:r>
            <a:r>
              <a:rPr lang="de-CH" dirty="0" err="1"/>
              <a:t>used</a:t>
            </a:r>
            <a:r>
              <a:rPr lang="de-CH" dirty="0"/>
              <a:t> </a:t>
            </a:r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React</a:t>
            </a:r>
            <a:r>
              <a:rPr lang="de-CH" dirty="0"/>
              <a:t>.</a:t>
            </a:r>
            <a:br>
              <a:rPr lang="de-CH" dirty="0"/>
            </a:br>
            <a:endParaRPr lang="de-CH" dirty="0"/>
          </a:p>
          <a:p>
            <a:r>
              <a:rPr lang="de-CH" dirty="0"/>
              <a:t>Many </a:t>
            </a:r>
            <a:r>
              <a:rPr lang="de-CH" dirty="0" err="1"/>
              <a:t>times</a:t>
            </a:r>
            <a:r>
              <a:rPr lang="de-CH" dirty="0"/>
              <a:t> </a:t>
            </a:r>
            <a:r>
              <a:rPr lang="de-CH" dirty="0" err="1"/>
              <a:t>when</a:t>
            </a:r>
            <a:r>
              <a:rPr lang="de-CH" dirty="0"/>
              <a:t> I </a:t>
            </a:r>
            <a:r>
              <a:rPr lang="de-CH" dirty="0" err="1"/>
              <a:t>see</a:t>
            </a:r>
            <a:r>
              <a:rPr lang="de-CH" dirty="0"/>
              <a:t> </a:t>
            </a:r>
            <a:r>
              <a:rPr lang="de-CH" dirty="0" err="1"/>
              <a:t>people</a:t>
            </a:r>
            <a:r>
              <a:rPr lang="de-CH" dirty="0"/>
              <a:t> </a:t>
            </a:r>
            <a:r>
              <a:rPr lang="de-CH" dirty="0" err="1"/>
              <a:t>write</a:t>
            </a:r>
            <a:r>
              <a:rPr lang="de-CH" dirty="0"/>
              <a:t> </a:t>
            </a:r>
            <a:r>
              <a:rPr lang="de-CH" dirty="0" err="1"/>
              <a:t>typescript</a:t>
            </a:r>
            <a:r>
              <a:rPr lang="de-CH" dirty="0"/>
              <a:t>, </a:t>
            </a:r>
            <a:r>
              <a:rPr lang="de-CH" dirty="0" err="1"/>
              <a:t>they</a:t>
            </a:r>
            <a:r>
              <a:rPr lang="de-CH" dirty="0"/>
              <a:t> </a:t>
            </a:r>
            <a:r>
              <a:rPr lang="de-CH" dirty="0" err="1"/>
              <a:t>basically</a:t>
            </a:r>
            <a:r>
              <a:rPr lang="de-CH" dirty="0"/>
              <a:t> just </a:t>
            </a:r>
            <a:r>
              <a:rPr lang="de-CH" dirty="0" err="1"/>
              <a:t>write</a:t>
            </a:r>
            <a:r>
              <a:rPr lang="de-CH" dirty="0"/>
              <a:t> JavaScript and </a:t>
            </a:r>
            <a:r>
              <a:rPr lang="de-CH" dirty="0" err="1"/>
              <a:t>add</a:t>
            </a:r>
            <a:r>
              <a:rPr lang="de-CH" dirty="0"/>
              <a:t> </a:t>
            </a:r>
            <a:r>
              <a:rPr lang="de-CH" dirty="0" err="1"/>
              <a:t>some</a:t>
            </a:r>
            <a:r>
              <a:rPr lang="de-CH" dirty="0"/>
              <a:t> type </a:t>
            </a:r>
            <a:r>
              <a:rPr lang="de-CH" dirty="0" err="1"/>
              <a:t>annotations</a:t>
            </a:r>
            <a:r>
              <a:rPr lang="de-CH" dirty="0"/>
              <a:t>. </a:t>
            </a:r>
            <a:br>
              <a:rPr lang="de-CH" dirty="0"/>
            </a:br>
            <a:r>
              <a:rPr lang="de-CH" dirty="0" err="1"/>
              <a:t>There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nothing</a:t>
            </a:r>
            <a:r>
              <a:rPr lang="de-CH" dirty="0"/>
              <a:t> </a:t>
            </a:r>
            <a:r>
              <a:rPr lang="de-CH" dirty="0" err="1"/>
              <a:t>wrong</a:t>
            </a:r>
            <a:r>
              <a:rPr lang="de-CH" dirty="0"/>
              <a:t> </a:t>
            </a:r>
            <a:r>
              <a:rPr lang="de-CH" dirty="0" err="1"/>
              <a:t>with</a:t>
            </a:r>
            <a:r>
              <a:rPr lang="de-CH" dirty="0"/>
              <a:t> </a:t>
            </a:r>
            <a:r>
              <a:rPr lang="de-CH" dirty="0" err="1"/>
              <a:t>that</a:t>
            </a:r>
            <a:r>
              <a:rPr lang="de-CH" dirty="0"/>
              <a:t>, </a:t>
            </a:r>
            <a:r>
              <a:rPr lang="de-CH" dirty="0" err="1"/>
              <a:t>typescript</a:t>
            </a:r>
            <a:r>
              <a:rPr lang="de-CH" dirty="0"/>
              <a:t> </a:t>
            </a:r>
            <a:r>
              <a:rPr lang="de-CH" dirty="0" err="1"/>
              <a:t>being</a:t>
            </a:r>
            <a:r>
              <a:rPr lang="de-CH" dirty="0"/>
              <a:t> a </a:t>
            </a:r>
            <a:r>
              <a:rPr lang="de-CH" dirty="0" err="1"/>
              <a:t>superset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Javascript</a:t>
            </a:r>
            <a:r>
              <a:rPr lang="de-CH" dirty="0"/>
              <a:t> </a:t>
            </a:r>
            <a:r>
              <a:rPr lang="de-CH" dirty="0" err="1"/>
              <a:t>enables</a:t>
            </a:r>
            <a:r>
              <a:rPr lang="de-CH" dirty="0"/>
              <a:t> and </a:t>
            </a:r>
            <a:r>
              <a:rPr lang="de-CH" dirty="0" err="1"/>
              <a:t>even</a:t>
            </a:r>
            <a:r>
              <a:rPr lang="de-CH" dirty="0"/>
              <a:t> </a:t>
            </a:r>
            <a:r>
              <a:rPr lang="de-CH" dirty="0" err="1"/>
              <a:t>encourages</a:t>
            </a:r>
            <a:r>
              <a:rPr lang="de-CH" dirty="0"/>
              <a:t> </a:t>
            </a:r>
            <a:r>
              <a:rPr lang="de-CH" dirty="0" err="1"/>
              <a:t>this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course</a:t>
            </a:r>
            <a:r>
              <a:rPr lang="de-CH" dirty="0"/>
              <a:t>.</a:t>
            </a:r>
          </a:p>
          <a:p>
            <a:r>
              <a:rPr lang="de-CH" dirty="0"/>
              <a:t>But </a:t>
            </a:r>
            <a:r>
              <a:rPr lang="de-CH" dirty="0" err="1"/>
              <a:t>typescript</a:t>
            </a:r>
            <a:r>
              <a:rPr lang="de-CH" dirty="0"/>
              <a:t> </a:t>
            </a:r>
            <a:r>
              <a:rPr lang="de-CH" dirty="0" err="1"/>
              <a:t>has</a:t>
            </a:r>
            <a:r>
              <a:rPr lang="de-CH" dirty="0"/>
              <a:t> </a:t>
            </a:r>
            <a:r>
              <a:rPr lang="de-CH" dirty="0" err="1"/>
              <a:t>more</a:t>
            </a:r>
            <a:r>
              <a:rPr lang="de-CH" dirty="0"/>
              <a:t> </a:t>
            </a:r>
            <a:r>
              <a:rPr lang="de-CH" dirty="0" err="1"/>
              <a:t>under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hood</a:t>
            </a:r>
            <a:r>
              <a:rPr lang="de-CH" dirty="0"/>
              <a:t> </a:t>
            </a:r>
            <a:r>
              <a:rPr lang="de-CH" dirty="0" err="1"/>
              <a:t>than</a:t>
            </a:r>
            <a:r>
              <a:rPr lang="de-CH" dirty="0"/>
              <a:t> </a:t>
            </a:r>
            <a:r>
              <a:rPr lang="de-CH" dirty="0" err="1"/>
              <a:t>what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visible on </a:t>
            </a:r>
            <a:r>
              <a:rPr lang="de-CH" dirty="0" err="1"/>
              <a:t>first</a:t>
            </a:r>
            <a:r>
              <a:rPr lang="de-CH" dirty="0"/>
              <a:t> </a:t>
            </a:r>
            <a:r>
              <a:rPr lang="de-CH" dirty="0" err="1"/>
              <a:t>glance</a:t>
            </a:r>
            <a:r>
              <a:rPr lang="de-CH" dirty="0"/>
              <a:t>. </a:t>
            </a:r>
            <a:r>
              <a:rPr lang="de-CH" dirty="0" err="1"/>
              <a:t>It</a:t>
            </a:r>
            <a:r>
              <a:rPr lang="de-CH" dirty="0"/>
              <a:t> </a:t>
            </a:r>
            <a:r>
              <a:rPr lang="de-CH" dirty="0" err="1"/>
              <a:t>has</a:t>
            </a:r>
            <a:r>
              <a:rPr lang="de-CH" dirty="0"/>
              <a:t> a </a:t>
            </a:r>
            <a:r>
              <a:rPr lang="de-CH" dirty="0" err="1"/>
              <a:t>very</a:t>
            </a:r>
            <a:r>
              <a:rPr lang="de-CH" dirty="0"/>
              <a:t> powerful, </a:t>
            </a:r>
            <a:r>
              <a:rPr lang="de-CH" dirty="0" err="1"/>
              <a:t>nifty</a:t>
            </a:r>
            <a:r>
              <a:rPr lang="de-CH" dirty="0"/>
              <a:t> type </a:t>
            </a:r>
            <a:r>
              <a:rPr lang="de-CH" dirty="0" err="1"/>
              <a:t>system</a:t>
            </a:r>
            <a:r>
              <a:rPr lang="de-CH" dirty="0"/>
              <a:t> </a:t>
            </a:r>
            <a:r>
              <a:rPr lang="de-CH" dirty="0" err="1"/>
              <a:t>that</a:t>
            </a:r>
            <a:r>
              <a:rPr lang="de-CH" dirty="0"/>
              <a:t> </a:t>
            </a:r>
            <a:r>
              <a:rPr lang="de-CH" dirty="0" err="1"/>
              <a:t>rivals</a:t>
            </a:r>
            <a:r>
              <a:rPr lang="de-CH" dirty="0"/>
              <a:t> </a:t>
            </a:r>
            <a:r>
              <a:rPr lang="de-CH" dirty="0" err="1"/>
              <a:t>these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big</a:t>
            </a:r>
            <a:r>
              <a:rPr lang="de-CH" dirty="0"/>
              <a:t> </a:t>
            </a:r>
            <a:r>
              <a:rPr lang="de-CH" dirty="0" err="1"/>
              <a:t>mainstream</a:t>
            </a:r>
            <a:r>
              <a:rPr lang="de-CH" dirty="0"/>
              <a:t> </a:t>
            </a:r>
            <a:r>
              <a:rPr lang="de-CH" dirty="0" err="1"/>
              <a:t>languages</a:t>
            </a:r>
            <a:r>
              <a:rPr lang="de-CH" dirty="0"/>
              <a:t>.</a:t>
            </a:r>
          </a:p>
          <a:p>
            <a:r>
              <a:rPr lang="de-CH" dirty="0"/>
              <a:t>In </a:t>
            </a:r>
            <a:r>
              <a:rPr lang="de-CH" dirty="0" err="1"/>
              <a:t>fact</a:t>
            </a:r>
            <a:r>
              <a:rPr lang="de-CH" dirty="0"/>
              <a:t>, </a:t>
            </a:r>
            <a:r>
              <a:rPr lang="de-CH" dirty="0" err="1"/>
              <a:t>it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much</a:t>
            </a:r>
            <a:r>
              <a:rPr lang="de-CH" dirty="0"/>
              <a:t> </a:t>
            </a:r>
            <a:r>
              <a:rPr lang="de-CH" dirty="0" err="1"/>
              <a:t>more</a:t>
            </a:r>
            <a:r>
              <a:rPr lang="de-CH" dirty="0"/>
              <a:t> </a:t>
            </a:r>
            <a:r>
              <a:rPr lang="de-CH" dirty="0" err="1"/>
              <a:t>inspired</a:t>
            </a:r>
            <a:r>
              <a:rPr lang="de-CH" dirty="0"/>
              <a:t> </a:t>
            </a:r>
            <a:r>
              <a:rPr lang="de-CH" dirty="0" err="1"/>
              <a:t>by</a:t>
            </a:r>
            <a:r>
              <a:rPr lang="de-CH" dirty="0"/>
              <a:t> </a:t>
            </a:r>
            <a:r>
              <a:rPr lang="de-CH" dirty="0" err="1"/>
              <a:t>functional</a:t>
            </a:r>
            <a:r>
              <a:rPr lang="de-CH" dirty="0"/>
              <a:t> </a:t>
            </a:r>
            <a:r>
              <a:rPr lang="de-CH" dirty="0" err="1"/>
              <a:t>languages</a:t>
            </a:r>
            <a:r>
              <a:rPr lang="de-CH" dirty="0"/>
              <a:t> like Scala </a:t>
            </a:r>
            <a:r>
              <a:rPr lang="de-CH" dirty="0" err="1"/>
              <a:t>or</a:t>
            </a:r>
            <a:r>
              <a:rPr lang="de-CH" dirty="0"/>
              <a:t> Haskell.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3704E0-591E-4D0D-9EA0-CA2D5504087C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8744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is the return type of this function? It is also number | string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3704E0-591E-4D0D-9EA0-CA2D5504087C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581873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this example, we have to strings, but they represent two very different business objects.</a:t>
            </a:r>
          </a:p>
          <a:p>
            <a:endParaRPr lang="en-US" dirty="0"/>
          </a:p>
          <a:p>
            <a:r>
              <a:rPr lang="de-CH" dirty="0"/>
              <a:t>Can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somehow</a:t>
            </a:r>
            <a:r>
              <a:rPr lang="de-CH" dirty="0"/>
              <a:t> </a:t>
            </a:r>
            <a:r>
              <a:rPr lang="de-CH" dirty="0" err="1"/>
              <a:t>use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type </a:t>
            </a:r>
            <a:r>
              <a:rPr lang="de-CH" dirty="0" err="1"/>
              <a:t>system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prevent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misuse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password</a:t>
            </a:r>
            <a:r>
              <a:rPr lang="de-CH" dirty="0"/>
              <a:t>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3704E0-591E-4D0D-9EA0-CA2D5504087C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522553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3704E0-591E-4D0D-9EA0-CA2D5504087C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085456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Note: The discriminator is the “type” property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3704E0-591E-4D0D-9EA0-CA2D5504087C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242275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/>
              <a:t>One</a:t>
            </a:r>
            <a:r>
              <a:rPr lang="de-CH" dirty="0"/>
              <a:t> </a:t>
            </a:r>
            <a:r>
              <a:rPr lang="de-CH" dirty="0" err="1"/>
              <a:t>possibility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handle </a:t>
            </a:r>
            <a:r>
              <a:rPr lang="de-CH" dirty="0" err="1"/>
              <a:t>this</a:t>
            </a:r>
            <a:r>
              <a:rPr lang="de-CH" dirty="0"/>
              <a:t> </a:t>
            </a:r>
            <a:r>
              <a:rPr lang="de-CH" dirty="0" err="1"/>
              <a:t>case</a:t>
            </a:r>
            <a:r>
              <a:rPr lang="de-CH" dirty="0"/>
              <a:t>:</a:t>
            </a:r>
          </a:p>
          <a:p>
            <a:r>
              <a:rPr lang="de-CH" dirty="0" err="1"/>
              <a:t>Specify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return</a:t>
            </a:r>
            <a:r>
              <a:rPr lang="de-CH" dirty="0"/>
              <a:t> type </a:t>
            </a:r>
            <a:r>
              <a:rPr lang="de-CH" dirty="0" err="1"/>
              <a:t>explicitly</a:t>
            </a:r>
            <a:r>
              <a:rPr lang="de-CH" dirty="0"/>
              <a:t>.</a:t>
            </a:r>
          </a:p>
          <a:p>
            <a:r>
              <a:rPr lang="de-CH" dirty="0"/>
              <a:t>The </a:t>
            </a:r>
            <a:r>
              <a:rPr lang="de-CH" dirty="0" err="1"/>
              <a:t>compiler</a:t>
            </a:r>
            <a:r>
              <a:rPr lang="de-CH" dirty="0"/>
              <a:t> will </a:t>
            </a:r>
            <a:r>
              <a:rPr lang="de-CH" dirty="0" err="1"/>
              <a:t>complain</a:t>
            </a:r>
            <a:r>
              <a:rPr lang="de-CH" dirty="0"/>
              <a:t>, </a:t>
            </a:r>
            <a:r>
              <a:rPr lang="de-CH" dirty="0" err="1"/>
              <a:t>because</a:t>
            </a:r>
            <a:r>
              <a:rPr lang="de-CH" dirty="0"/>
              <a:t> </a:t>
            </a:r>
            <a:r>
              <a:rPr lang="de-CH" dirty="0" err="1"/>
              <a:t>we</a:t>
            </a:r>
            <a:r>
              <a:rPr lang="de-CH" dirty="0"/>
              <a:t> do not </a:t>
            </a:r>
            <a:r>
              <a:rPr lang="de-CH" dirty="0" err="1"/>
              <a:t>return</a:t>
            </a:r>
            <a:r>
              <a:rPr lang="de-CH" dirty="0"/>
              <a:t> a </a:t>
            </a:r>
            <a:r>
              <a:rPr lang="de-CH" dirty="0" err="1"/>
              <a:t>string</a:t>
            </a:r>
            <a:r>
              <a:rPr lang="de-CH" dirty="0"/>
              <a:t> in all </a:t>
            </a:r>
            <a:r>
              <a:rPr lang="de-CH" dirty="0" err="1"/>
              <a:t>cases</a:t>
            </a:r>
            <a:r>
              <a:rPr lang="de-CH" dirty="0"/>
              <a:t>.</a:t>
            </a:r>
          </a:p>
          <a:p>
            <a:r>
              <a:rPr lang="de-CH" dirty="0" err="1"/>
              <a:t>There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one</a:t>
            </a:r>
            <a:r>
              <a:rPr lang="de-CH" dirty="0"/>
              <a:t> </a:t>
            </a:r>
            <a:r>
              <a:rPr lang="de-CH" dirty="0" err="1"/>
              <a:t>case</a:t>
            </a:r>
            <a:r>
              <a:rPr lang="de-CH" dirty="0"/>
              <a:t> </a:t>
            </a:r>
            <a:r>
              <a:rPr lang="de-CH" dirty="0" err="1"/>
              <a:t>where</a:t>
            </a:r>
            <a:r>
              <a:rPr lang="de-CH" dirty="0"/>
              <a:t>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don’t</a:t>
            </a:r>
            <a:r>
              <a:rPr lang="de-CH" dirty="0"/>
              <a:t> </a:t>
            </a:r>
            <a:r>
              <a:rPr lang="de-CH" dirty="0" err="1"/>
              <a:t>return</a:t>
            </a:r>
            <a:r>
              <a:rPr lang="de-CH" dirty="0"/>
              <a:t> at all, so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result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«</a:t>
            </a:r>
            <a:r>
              <a:rPr lang="de-CH" dirty="0" err="1"/>
              <a:t>undefined</a:t>
            </a:r>
            <a:r>
              <a:rPr lang="de-CH" dirty="0"/>
              <a:t>»</a:t>
            </a:r>
          </a:p>
          <a:p>
            <a:r>
              <a:rPr lang="de-CH" dirty="0"/>
              <a:t>As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function</a:t>
            </a:r>
            <a:r>
              <a:rPr lang="de-CH" dirty="0"/>
              <a:t> </a:t>
            </a:r>
            <a:r>
              <a:rPr lang="de-CH" dirty="0" err="1"/>
              <a:t>potentially</a:t>
            </a:r>
            <a:r>
              <a:rPr lang="de-CH" dirty="0"/>
              <a:t> </a:t>
            </a:r>
            <a:r>
              <a:rPr lang="de-CH" dirty="0" err="1"/>
              <a:t>returns</a:t>
            </a:r>
            <a:r>
              <a:rPr lang="de-CH" dirty="0"/>
              <a:t> </a:t>
            </a:r>
            <a:r>
              <a:rPr lang="de-CH" dirty="0" err="1"/>
              <a:t>either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these</a:t>
            </a:r>
            <a:r>
              <a:rPr lang="de-CH" dirty="0"/>
              <a:t> </a:t>
            </a:r>
            <a:r>
              <a:rPr lang="de-CH" dirty="0" err="1"/>
              <a:t>types</a:t>
            </a:r>
            <a:r>
              <a:rPr lang="de-CH" dirty="0"/>
              <a:t>,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i="1" dirty="0" err="1"/>
              <a:t>inferred</a:t>
            </a:r>
            <a:r>
              <a:rPr lang="de-CH" i="0" dirty="0"/>
              <a:t> </a:t>
            </a:r>
            <a:r>
              <a:rPr lang="de-CH" i="0" dirty="0" err="1"/>
              <a:t>return</a:t>
            </a:r>
            <a:r>
              <a:rPr lang="de-CH" i="0" dirty="0"/>
              <a:t> type </a:t>
            </a:r>
            <a:r>
              <a:rPr lang="de-CH" i="0" dirty="0" err="1"/>
              <a:t>is</a:t>
            </a:r>
            <a:r>
              <a:rPr lang="de-CH" i="0" dirty="0"/>
              <a:t> «</a:t>
            </a:r>
            <a:r>
              <a:rPr lang="de-CH" i="0" dirty="0" err="1"/>
              <a:t>string</a:t>
            </a:r>
            <a:r>
              <a:rPr lang="de-CH" i="0" dirty="0"/>
              <a:t> | </a:t>
            </a:r>
            <a:r>
              <a:rPr lang="de-CH" i="0" dirty="0" err="1"/>
              <a:t>undefined</a:t>
            </a:r>
            <a:r>
              <a:rPr lang="de-CH" i="0" dirty="0"/>
              <a:t>» </a:t>
            </a:r>
          </a:p>
          <a:p>
            <a:r>
              <a:rPr lang="de-CH" i="0" dirty="0" err="1"/>
              <a:t>that</a:t>
            </a:r>
            <a:r>
              <a:rPr lang="de-CH" i="0" dirty="0"/>
              <a:t> </a:t>
            </a:r>
            <a:r>
              <a:rPr lang="de-CH" i="0" dirty="0" err="1"/>
              <a:t>is</a:t>
            </a:r>
            <a:r>
              <a:rPr lang="de-CH" i="0" dirty="0"/>
              <a:t> not </a:t>
            </a:r>
            <a:r>
              <a:rPr lang="de-CH" i="0" dirty="0" err="1"/>
              <a:t>compatible</a:t>
            </a:r>
            <a:r>
              <a:rPr lang="de-CH" i="0" dirty="0"/>
              <a:t> </a:t>
            </a:r>
            <a:r>
              <a:rPr lang="de-CH" i="0" dirty="0" err="1"/>
              <a:t>with</a:t>
            </a:r>
            <a:r>
              <a:rPr lang="de-CH" i="0" dirty="0"/>
              <a:t> </a:t>
            </a:r>
            <a:r>
              <a:rPr lang="de-CH" i="0" dirty="0" err="1"/>
              <a:t>the</a:t>
            </a:r>
            <a:r>
              <a:rPr lang="de-CH" i="0" dirty="0"/>
              <a:t> </a:t>
            </a:r>
            <a:r>
              <a:rPr lang="de-CH" i="0" dirty="0" err="1"/>
              <a:t>specified</a:t>
            </a:r>
            <a:r>
              <a:rPr lang="de-CH" i="0" dirty="0"/>
              <a:t> «</a:t>
            </a:r>
            <a:r>
              <a:rPr lang="de-CH" i="0" dirty="0" err="1"/>
              <a:t>string</a:t>
            </a:r>
            <a:r>
              <a:rPr lang="de-CH" i="0" dirty="0"/>
              <a:t>» </a:t>
            </a:r>
            <a:r>
              <a:rPr lang="de-CH" i="0" dirty="0" err="1"/>
              <a:t>return</a:t>
            </a:r>
            <a:r>
              <a:rPr lang="de-CH" i="0" dirty="0"/>
              <a:t> type</a:t>
            </a:r>
          </a:p>
          <a:p>
            <a:endParaRPr lang="de-CH" i="0" dirty="0"/>
          </a:p>
          <a:p>
            <a:r>
              <a:rPr lang="de-CH" i="0" dirty="0"/>
              <a:t>But </a:t>
            </a:r>
            <a:r>
              <a:rPr lang="de-CH" i="0" dirty="0" err="1"/>
              <a:t>what</a:t>
            </a:r>
            <a:r>
              <a:rPr lang="de-CH" i="0" dirty="0"/>
              <a:t> </a:t>
            </a:r>
            <a:r>
              <a:rPr lang="de-CH" i="0" dirty="0" err="1"/>
              <a:t>if</a:t>
            </a:r>
            <a:r>
              <a:rPr lang="de-CH" i="0" dirty="0"/>
              <a:t> </a:t>
            </a:r>
            <a:r>
              <a:rPr lang="de-CH" i="0" dirty="0" err="1"/>
              <a:t>we</a:t>
            </a:r>
            <a:r>
              <a:rPr lang="de-CH" i="0" dirty="0"/>
              <a:t> WANT </a:t>
            </a:r>
            <a:r>
              <a:rPr lang="de-CH" i="0" dirty="0" err="1"/>
              <a:t>to</a:t>
            </a:r>
            <a:r>
              <a:rPr lang="de-CH" i="0" dirty="0"/>
              <a:t> </a:t>
            </a:r>
            <a:r>
              <a:rPr lang="de-CH" i="0" dirty="0" err="1"/>
              <a:t>return</a:t>
            </a:r>
            <a:r>
              <a:rPr lang="de-CH" i="0" dirty="0"/>
              <a:t> </a:t>
            </a:r>
            <a:r>
              <a:rPr lang="de-CH" i="0" dirty="0" err="1"/>
              <a:t>undefined</a:t>
            </a:r>
            <a:r>
              <a:rPr lang="de-CH" i="0" dirty="0"/>
              <a:t> in </a:t>
            </a:r>
            <a:r>
              <a:rPr lang="de-CH" i="0" dirty="0" err="1"/>
              <a:t>some</a:t>
            </a:r>
            <a:r>
              <a:rPr lang="de-CH" i="0" dirty="0"/>
              <a:t> </a:t>
            </a:r>
            <a:r>
              <a:rPr lang="de-CH" i="0" dirty="0" err="1"/>
              <a:t>cases</a:t>
            </a:r>
            <a:r>
              <a:rPr lang="de-CH" i="0" dirty="0"/>
              <a:t>?</a:t>
            </a:r>
          </a:p>
          <a:p>
            <a:r>
              <a:rPr lang="de-CH" i="0" dirty="0" err="1"/>
              <a:t>Then</a:t>
            </a:r>
            <a:r>
              <a:rPr lang="de-CH" i="0" dirty="0"/>
              <a:t> </a:t>
            </a:r>
            <a:r>
              <a:rPr lang="de-CH" i="0" dirty="0" err="1"/>
              <a:t>this</a:t>
            </a:r>
            <a:r>
              <a:rPr lang="de-CH" i="0" dirty="0"/>
              <a:t> </a:t>
            </a:r>
            <a:r>
              <a:rPr lang="de-CH" i="0" dirty="0" err="1"/>
              <a:t>doesn’t</a:t>
            </a:r>
            <a:r>
              <a:rPr lang="de-CH" i="0" dirty="0"/>
              <a:t> </a:t>
            </a:r>
            <a:r>
              <a:rPr lang="de-CH" i="0" dirty="0" err="1"/>
              <a:t>work</a:t>
            </a:r>
            <a:r>
              <a:rPr lang="de-CH" i="0" dirty="0"/>
              <a:t>.</a:t>
            </a:r>
          </a:p>
          <a:p>
            <a:r>
              <a:rPr lang="de-CH" i="0" dirty="0" err="1"/>
              <a:t>There</a:t>
            </a:r>
            <a:r>
              <a:rPr lang="de-CH" i="0" dirty="0"/>
              <a:t> </a:t>
            </a:r>
            <a:r>
              <a:rPr lang="de-CH" i="0" dirty="0" err="1"/>
              <a:t>is</a:t>
            </a:r>
            <a:r>
              <a:rPr lang="de-CH" i="0" dirty="0"/>
              <a:t> </a:t>
            </a:r>
            <a:r>
              <a:rPr lang="de-CH" i="0" dirty="0" err="1"/>
              <a:t>another</a:t>
            </a:r>
            <a:r>
              <a:rPr lang="de-CH" i="0" dirty="0"/>
              <a:t> </a:t>
            </a:r>
            <a:r>
              <a:rPr lang="de-CH" i="0" dirty="0" err="1"/>
              <a:t>solution</a:t>
            </a:r>
            <a:r>
              <a:rPr lang="de-CH" i="0" dirty="0"/>
              <a:t> </a:t>
            </a:r>
            <a:r>
              <a:rPr lang="de-CH" i="0" dirty="0" err="1"/>
              <a:t>though</a:t>
            </a:r>
            <a:r>
              <a:rPr lang="de-CH" i="0" dirty="0"/>
              <a:t>…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3704E0-591E-4D0D-9EA0-CA2D5504087C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504149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define</a:t>
            </a:r>
            <a:r>
              <a:rPr lang="de-CH" dirty="0"/>
              <a:t> a </a:t>
            </a:r>
            <a:r>
              <a:rPr lang="de-CH" dirty="0" err="1"/>
              <a:t>new</a:t>
            </a:r>
            <a:r>
              <a:rPr lang="de-CH" dirty="0"/>
              <a:t> </a:t>
            </a:r>
            <a:r>
              <a:rPr lang="de-CH" dirty="0" err="1"/>
              <a:t>function</a:t>
            </a:r>
            <a:r>
              <a:rPr lang="de-CH" dirty="0"/>
              <a:t> </a:t>
            </a:r>
            <a:r>
              <a:rPr lang="de-CH" dirty="0" err="1"/>
              <a:t>that</a:t>
            </a:r>
            <a:r>
              <a:rPr lang="de-CH" dirty="0"/>
              <a:t> </a:t>
            </a:r>
            <a:r>
              <a:rPr lang="de-CH" dirty="0" err="1"/>
              <a:t>returns</a:t>
            </a:r>
            <a:r>
              <a:rPr lang="de-CH" dirty="0"/>
              <a:t> </a:t>
            </a:r>
            <a:r>
              <a:rPr lang="de-CH" dirty="0" err="1"/>
              <a:t>never</a:t>
            </a:r>
            <a:endParaRPr lang="de-CH" dirty="0"/>
          </a:p>
          <a:p>
            <a:r>
              <a:rPr lang="de-CH" dirty="0" err="1"/>
              <a:t>Remember</a:t>
            </a:r>
            <a:r>
              <a:rPr lang="de-CH" dirty="0"/>
              <a:t>: </a:t>
            </a:r>
            <a:r>
              <a:rPr lang="de-CH" dirty="0" err="1"/>
              <a:t>never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a type </a:t>
            </a:r>
            <a:r>
              <a:rPr lang="de-CH" dirty="0" err="1"/>
              <a:t>that</a:t>
            </a:r>
            <a:r>
              <a:rPr lang="de-CH" dirty="0"/>
              <a:t> </a:t>
            </a:r>
            <a:r>
              <a:rPr lang="de-CH" dirty="0" err="1"/>
              <a:t>contains</a:t>
            </a:r>
            <a:r>
              <a:rPr lang="de-CH" dirty="0"/>
              <a:t> </a:t>
            </a:r>
            <a:r>
              <a:rPr lang="de-CH" i="1" dirty="0"/>
              <a:t>NO</a:t>
            </a:r>
            <a:r>
              <a:rPr lang="de-CH" i="0" dirty="0"/>
              <a:t> </a:t>
            </a:r>
            <a:r>
              <a:rPr lang="de-CH" i="0" dirty="0" err="1"/>
              <a:t>values</a:t>
            </a:r>
            <a:r>
              <a:rPr lang="de-CH" i="0" dirty="0"/>
              <a:t>. So </a:t>
            </a:r>
            <a:r>
              <a:rPr lang="de-CH" i="0" dirty="0" err="1"/>
              <a:t>it</a:t>
            </a:r>
            <a:r>
              <a:rPr lang="de-CH" i="0" dirty="0"/>
              <a:t> </a:t>
            </a:r>
            <a:r>
              <a:rPr lang="de-CH" i="0" dirty="0" err="1"/>
              <a:t>is</a:t>
            </a:r>
            <a:r>
              <a:rPr lang="de-CH" i="0" dirty="0"/>
              <a:t> not valid </a:t>
            </a:r>
            <a:r>
              <a:rPr lang="de-CH" i="0" dirty="0" err="1"/>
              <a:t>to</a:t>
            </a:r>
            <a:r>
              <a:rPr lang="de-CH" i="0" dirty="0"/>
              <a:t> </a:t>
            </a:r>
            <a:r>
              <a:rPr lang="de-CH" i="0" dirty="0" err="1"/>
              <a:t>instantiate</a:t>
            </a:r>
            <a:r>
              <a:rPr lang="de-CH" i="0" dirty="0"/>
              <a:t> it.</a:t>
            </a:r>
          </a:p>
          <a:p>
            <a:endParaRPr lang="de-CH" i="0" dirty="0"/>
          </a:p>
          <a:p>
            <a:r>
              <a:rPr lang="de-CH" i="0" dirty="0"/>
              <a:t>So </a:t>
            </a:r>
            <a:r>
              <a:rPr lang="de-CH" i="0" dirty="0" err="1"/>
              <a:t>this</a:t>
            </a:r>
            <a:r>
              <a:rPr lang="de-CH" i="0" dirty="0"/>
              <a:t> </a:t>
            </a:r>
            <a:r>
              <a:rPr lang="de-CH" i="0" dirty="0" err="1"/>
              <a:t>function</a:t>
            </a:r>
            <a:r>
              <a:rPr lang="de-CH" i="0" dirty="0"/>
              <a:t> </a:t>
            </a:r>
            <a:r>
              <a:rPr lang="de-CH" i="0" dirty="0" err="1"/>
              <a:t>is</a:t>
            </a:r>
            <a:r>
              <a:rPr lang="de-CH" i="0" dirty="0"/>
              <a:t> absurd, </a:t>
            </a:r>
            <a:r>
              <a:rPr lang="de-CH" i="0" dirty="0" err="1"/>
              <a:t>as</a:t>
            </a:r>
            <a:r>
              <a:rPr lang="de-CH" i="0" dirty="0"/>
              <a:t> </a:t>
            </a:r>
            <a:r>
              <a:rPr lang="de-CH" i="0" dirty="0" err="1"/>
              <a:t>it</a:t>
            </a:r>
            <a:r>
              <a:rPr lang="de-CH" i="0" dirty="0"/>
              <a:t> </a:t>
            </a:r>
            <a:r>
              <a:rPr lang="de-CH" i="0" dirty="0" err="1"/>
              <a:t>cannot</a:t>
            </a:r>
            <a:r>
              <a:rPr lang="de-CH" i="0" dirty="0"/>
              <a:t> </a:t>
            </a:r>
            <a:r>
              <a:rPr lang="de-CH" i="0" dirty="0" err="1"/>
              <a:t>ever</a:t>
            </a:r>
            <a:r>
              <a:rPr lang="de-CH" i="0" dirty="0"/>
              <a:t> </a:t>
            </a:r>
            <a:r>
              <a:rPr lang="de-CH" i="0" dirty="0" err="1"/>
              <a:t>reach</a:t>
            </a:r>
            <a:r>
              <a:rPr lang="de-CH" i="0" dirty="0"/>
              <a:t> an end </a:t>
            </a:r>
            <a:r>
              <a:rPr lang="de-CH" i="0" dirty="0" err="1"/>
              <a:t>point</a:t>
            </a:r>
            <a:r>
              <a:rPr lang="de-CH" i="0" dirty="0"/>
              <a:t> </a:t>
            </a:r>
            <a:r>
              <a:rPr lang="de-CH" i="0" dirty="0" err="1"/>
              <a:t>where</a:t>
            </a:r>
            <a:r>
              <a:rPr lang="de-CH" i="0" dirty="0"/>
              <a:t> </a:t>
            </a:r>
            <a:r>
              <a:rPr lang="de-CH" i="0" dirty="0" err="1"/>
              <a:t>it</a:t>
            </a:r>
            <a:r>
              <a:rPr lang="de-CH" i="0" dirty="0"/>
              <a:t> </a:t>
            </a:r>
            <a:r>
              <a:rPr lang="de-CH" i="0" dirty="0" err="1"/>
              <a:t>would</a:t>
            </a:r>
            <a:r>
              <a:rPr lang="de-CH" i="0" dirty="0"/>
              <a:t> </a:t>
            </a:r>
            <a:r>
              <a:rPr lang="de-CH" i="0" dirty="0" err="1"/>
              <a:t>return</a:t>
            </a:r>
            <a:r>
              <a:rPr lang="de-CH" i="0" dirty="0"/>
              <a:t>.</a:t>
            </a:r>
          </a:p>
          <a:p>
            <a:r>
              <a:rPr lang="de-CH" i="0" dirty="0"/>
              <a:t>Easy </a:t>
            </a:r>
            <a:r>
              <a:rPr lang="de-CH" i="0" dirty="0" err="1"/>
              <a:t>solution</a:t>
            </a:r>
            <a:r>
              <a:rPr lang="de-CH" i="0" dirty="0"/>
              <a:t>: </a:t>
            </a:r>
            <a:r>
              <a:rPr lang="de-CH" i="0" dirty="0" err="1"/>
              <a:t>We</a:t>
            </a:r>
            <a:r>
              <a:rPr lang="de-CH" i="0" dirty="0"/>
              <a:t> </a:t>
            </a:r>
            <a:r>
              <a:rPr lang="de-CH" i="0" dirty="0" err="1"/>
              <a:t>throw</a:t>
            </a:r>
            <a:r>
              <a:rPr lang="de-CH" i="0" dirty="0"/>
              <a:t> an </a:t>
            </a:r>
            <a:r>
              <a:rPr lang="de-CH" i="0" dirty="0" err="1"/>
              <a:t>error</a:t>
            </a:r>
            <a:r>
              <a:rPr lang="de-CH" i="0" dirty="0"/>
              <a:t> in </a:t>
            </a:r>
            <a:r>
              <a:rPr lang="de-CH" i="0" dirty="0" err="1"/>
              <a:t>the</a:t>
            </a:r>
            <a:r>
              <a:rPr lang="de-CH" i="0" dirty="0"/>
              <a:t> </a:t>
            </a:r>
            <a:r>
              <a:rPr lang="de-CH" i="0" dirty="0" err="1"/>
              <a:t>function</a:t>
            </a:r>
            <a:r>
              <a:rPr lang="de-CH" i="0" dirty="0"/>
              <a:t>. (</a:t>
            </a:r>
            <a:r>
              <a:rPr lang="de-CH" i="0" dirty="0" err="1"/>
              <a:t>the</a:t>
            </a:r>
            <a:r>
              <a:rPr lang="de-CH" i="0" dirty="0"/>
              <a:t> </a:t>
            </a:r>
            <a:r>
              <a:rPr lang="de-CH" i="0" dirty="0" err="1"/>
              <a:t>inferred</a:t>
            </a:r>
            <a:r>
              <a:rPr lang="de-CH" i="0" dirty="0"/>
              <a:t> </a:t>
            </a:r>
            <a:r>
              <a:rPr lang="de-CH" i="0" dirty="0" err="1"/>
              <a:t>return</a:t>
            </a:r>
            <a:r>
              <a:rPr lang="de-CH" i="0" dirty="0"/>
              <a:t> type </a:t>
            </a:r>
            <a:r>
              <a:rPr lang="de-CH" i="0" dirty="0" err="1"/>
              <a:t>is</a:t>
            </a:r>
            <a:r>
              <a:rPr lang="de-CH" i="0" dirty="0"/>
              <a:t> </a:t>
            </a:r>
            <a:r>
              <a:rPr lang="de-CH" i="0" dirty="0" err="1"/>
              <a:t>automatically</a:t>
            </a:r>
            <a:r>
              <a:rPr lang="de-CH" i="0" dirty="0"/>
              <a:t> «</a:t>
            </a:r>
            <a:r>
              <a:rPr lang="de-CH" i="0" dirty="0" err="1"/>
              <a:t>never</a:t>
            </a:r>
            <a:r>
              <a:rPr lang="de-CH" i="0" dirty="0"/>
              <a:t>»).</a:t>
            </a:r>
          </a:p>
          <a:p>
            <a:endParaRPr lang="de-CH" i="0" dirty="0"/>
          </a:p>
          <a:p>
            <a:r>
              <a:rPr lang="de-CH" i="0" dirty="0"/>
              <a:t>The </a:t>
            </a:r>
            <a:r>
              <a:rPr lang="de-CH" i="0" dirty="0" err="1"/>
              <a:t>compiler</a:t>
            </a:r>
            <a:r>
              <a:rPr lang="de-CH" i="0" dirty="0"/>
              <a:t> will </a:t>
            </a:r>
            <a:r>
              <a:rPr lang="de-CH" i="0" dirty="0" err="1"/>
              <a:t>complain</a:t>
            </a:r>
            <a:r>
              <a:rPr lang="de-CH" i="0" dirty="0"/>
              <a:t> </a:t>
            </a:r>
            <a:r>
              <a:rPr lang="de-CH" i="0" dirty="0" err="1"/>
              <a:t>as</a:t>
            </a:r>
            <a:r>
              <a:rPr lang="de-CH" i="0" dirty="0"/>
              <a:t> </a:t>
            </a:r>
            <a:r>
              <a:rPr lang="de-CH" i="0" dirty="0" err="1"/>
              <a:t>soon</a:t>
            </a:r>
            <a:r>
              <a:rPr lang="de-CH" i="0" dirty="0"/>
              <a:t> </a:t>
            </a:r>
            <a:r>
              <a:rPr lang="de-CH" i="0" dirty="0" err="1"/>
              <a:t>as</a:t>
            </a:r>
            <a:r>
              <a:rPr lang="de-CH" i="0" dirty="0"/>
              <a:t> </a:t>
            </a:r>
            <a:r>
              <a:rPr lang="de-CH" i="0" dirty="0" err="1"/>
              <a:t>we</a:t>
            </a:r>
            <a:r>
              <a:rPr lang="de-CH" i="0" dirty="0"/>
              <a:t> </a:t>
            </a:r>
            <a:r>
              <a:rPr lang="de-CH" i="0" dirty="0" err="1"/>
              <a:t>would</a:t>
            </a:r>
            <a:r>
              <a:rPr lang="de-CH" i="0" dirty="0"/>
              <a:t> </a:t>
            </a:r>
            <a:r>
              <a:rPr lang="de-CH" i="0" dirty="0" err="1"/>
              <a:t>ever</a:t>
            </a:r>
            <a:r>
              <a:rPr lang="de-CH" i="0" dirty="0"/>
              <a:t> </a:t>
            </a:r>
            <a:r>
              <a:rPr lang="de-CH" i="0" dirty="0" err="1"/>
              <a:t>potentially</a:t>
            </a:r>
            <a:r>
              <a:rPr lang="de-CH" i="0" dirty="0"/>
              <a:t> </a:t>
            </a:r>
            <a:r>
              <a:rPr lang="de-CH" i="0" dirty="0" err="1"/>
              <a:t>call</a:t>
            </a:r>
            <a:r>
              <a:rPr lang="de-CH" i="0" dirty="0"/>
              <a:t> </a:t>
            </a:r>
            <a:r>
              <a:rPr lang="de-CH" i="0" dirty="0" err="1"/>
              <a:t>this</a:t>
            </a:r>
            <a:r>
              <a:rPr lang="de-CH" i="0" dirty="0"/>
              <a:t> </a:t>
            </a:r>
            <a:r>
              <a:rPr lang="de-CH" i="0" dirty="0" err="1"/>
              <a:t>function</a:t>
            </a:r>
            <a:r>
              <a:rPr lang="de-CH" i="0" dirty="0"/>
              <a:t>.</a:t>
            </a:r>
          </a:p>
          <a:p>
            <a:endParaRPr lang="de-CH" i="0" dirty="0"/>
          </a:p>
          <a:p>
            <a:r>
              <a:rPr lang="de-CH" i="0" dirty="0"/>
              <a:t>So </a:t>
            </a:r>
            <a:r>
              <a:rPr lang="de-CH" i="0" dirty="0" err="1"/>
              <a:t>the</a:t>
            </a:r>
            <a:r>
              <a:rPr lang="de-CH" i="0" dirty="0"/>
              <a:t> code will </a:t>
            </a:r>
            <a:r>
              <a:rPr lang="de-CH" i="0" dirty="0" err="1"/>
              <a:t>only</a:t>
            </a:r>
            <a:r>
              <a:rPr lang="de-CH" i="0" dirty="0"/>
              <a:t> </a:t>
            </a:r>
            <a:r>
              <a:rPr lang="de-CH" i="0" dirty="0" err="1"/>
              <a:t>compile</a:t>
            </a:r>
            <a:r>
              <a:rPr lang="de-CH" i="0" dirty="0"/>
              <a:t>, </a:t>
            </a:r>
            <a:r>
              <a:rPr lang="de-CH" i="0" dirty="0" err="1"/>
              <a:t>if</a:t>
            </a:r>
            <a:r>
              <a:rPr lang="de-CH" i="0" dirty="0"/>
              <a:t> </a:t>
            </a:r>
            <a:r>
              <a:rPr lang="de-CH" i="0" dirty="0" err="1"/>
              <a:t>we</a:t>
            </a:r>
            <a:r>
              <a:rPr lang="de-CH" i="0" dirty="0"/>
              <a:t> </a:t>
            </a:r>
            <a:r>
              <a:rPr lang="de-CH" i="0" dirty="0" err="1"/>
              <a:t>handled</a:t>
            </a:r>
            <a:r>
              <a:rPr lang="de-CH" i="0" dirty="0"/>
              <a:t> all </a:t>
            </a:r>
            <a:r>
              <a:rPr lang="de-CH" i="0" dirty="0" err="1"/>
              <a:t>cases</a:t>
            </a:r>
            <a:r>
              <a:rPr lang="de-CH" i="0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3704E0-591E-4D0D-9EA0-CA2D5504087C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530125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Of course you are not confined to two values, you can have arbitrarily many. It’s just the simplest case.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3704E0-591E-4D0D-9EA0-CA2D5504087C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314697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A </a:t>
            </a:r>
            <a:r>
              <a:rPr lang="de-CH" dirty="0" err="1"/>
              <a:t>Product</a:t>
            </a:r>
            <a:r>
              <a:rPr lang="de-CH" dirty="0"/>
              <a:t> </a:t>
            </a:r>
            <a:r>
              <a:rPr lang="de-CH" dirty="0" err="1"/>
              <a:t>can</a:t>
            </a:r>
            <a:r>
              <a:rPr lang="de-CH" dirty="0"/>
              <a:t> also </a:t>
            </a:r>
            <a:r>
              <a:rPr lang="de-CH" dirty="0" err="1"/>
              <a:t>be</a:t>
            </a:r>
            <a:r>
              <a:rPr lang="de-CH" dirty="0"/>
              <a:t> </a:t>
            </a:r>
            <a:r>
              <a:rPr lang="de-CH" dirty="0" err="1"/>
              <a:t>understood</a:t>
            </a:r>
            <a:r>
              <a:rPr lang="de-CH" dirty="0"/>
              <a:t> </a:t>
            </a:r>
            <a:r>
              <a:rPr lang="de-CH" dirty="0" err="1"/>
              <a:t>as</a:t>
            </a:r>
            <a:r>
              <a:rPr lang="de-CH" dirty="0"/>
              <a:t> an AND in </a:t>
            </a:r>
            <a:r>
              <a:rPr lang="de-CH" dirty="0" err="1"/>
              <a:t>logic</a:t>
            </a:r>
            <a:endParaRPr lang="de-CH" dirty="0"/>
          </a:p>
          <a:p>
            <a:endParaRPr lang="de-CH" dirty="0"/>
          </a:p>
          <a:p>
            <a:r>
              <a:rPr lang="de-CH" dirty="0"/>
              <a:t>The </a:t>
            </a:r>
            <a:r>
              <a:rPr lang="de-CH" dirty="0" err="1"/>
              <a:t>product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a type A and B </a:t>
            </a:r>
            <a:r>
              <a:rPr lang="de-CH" dirty="0" err="1"/>
              <a:t>contains</a:t>
            </a:r>
            <a:r>
              <a:rPr lang="de-CH" dirty="0"/>
              <a:t> </a:t>
            </a:r>
            <a:r>
              <a:rPr lang="de-CH" dirty="0" err="1"/>
              <a:t>every</a:t>
            </a:r>
            <a:r>
              <a:rPr lang="de-CH" dirty="0"/>
              <a:t> </a:t>
            </a:r>
            <a:r>
              <a:rPr lang="de-CH" dirty="0" err="1"/>
              <a:t>combination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A </a:t>
            </a:r>
            <a:r>
              <a:rPr lang="de-CH" dirty="0" err="1"/>
              <a:t>values</a:t>
            </a:r>
            <a:r>
              <a:rPr lang="de-CH" dirty="0"/>
              <a:t> and B </a:t>
            </a:r>
            <a:r>
              <a:rPr lang="de-CH" dirty="0" err="1"/>
              <a:t>values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/>
              <a:t>In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example</a:t>
            </a:r>
            <a:r>
              <a:rPr lang="de-CH" dirty="0"/>
              <a:t> </a:t>
            </a:r>
            <a:r>
              <a:rPr lang="de-CH" dirty="0" err="1"/>
              <a:t>before</a:t>
            </a:r>
            <a:r>
              <a:rPr lang="de-CH" dirty="0"/>
              <a:t>: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can</a:t>
            </a:r>
            <a:r>
              <a:rPr lang="de-CH" dirty="0"/>
              <a:t> </a:t>
            </a:r>
            <a:r>
              <a:rPr lang="de-CH" dirty="0" err="1"/>
              <a:t>have</a:t>
            </a:r>
            <a:r>
              <a:rPr lang="de-CH" dirty="0"/>
              <a:t> </a:t>
            </a:r>
            <a:r>
              <a:rPr lang="de-CH" dirty="0" err="1"/>
              <a:t>every</a:t>
            </a:r>
            <a:r>
              <a:rPr lang="de-CH" dirty="0"/>
              <a:t> </a:t>
            </a:r>
            <a:r>
              <a:rPr lang="de-CH" dirty="0" err="1"/>
              <a:t>number</a:t>
            </a:r>
            <a:r>
              <a:rPr lang="de-CH" dirty="0"/>
              <a:t> </a:t>
            </a:r>
            <a:r>
              <a:rPr lang="de-CH" dirty="0" err="1"/>
              <a:t>with</a:t>
            </a:r>
            <a:r>
              <a:rPr lang="de-CH" dirty="0"/>
              <a:t> </a:t>
            </a:r>
            <a:r>
              <a:rPr lang="de-CH" dirty="0" err="1"/>
              <a:t>true</a:t>
            </a:r>
            <a:r>
              <a:rPr lang="de-CH" dirty="0"/>
              <a:t> and </a:t>
            </a:r>
            <a:r>
              <a:rPr lang="de-CH" dirty="0" err="1"/>
              <a:t>every</a:t>
            </a:r>
            <a:r>
              <a:rPr lang="de-CH" dirty="0"/>
              <a:t> </a:t>
            </a:r>
            <a:r>
              <a:rPr lang="de-CH" dirty="0" err="1"/>
              <a:t>number</a:t>
            </a:r>
            <a:r>
              <a:rPr lang="de-CH" dirty="0"/>
              <a:t> </a:t>
            </a:r>
            <a:r>
              <a:rPr lang="de-CH" dirty="0" err="1"/>
              <a:t>with</a:t>
            </a:r>
            <a:r>
              <a:rPr lang="de-CH" dirty="0"/>
              <a:t> </a:t>
            </a:r>
            <a:r>
              <a:rPr lang="de-CH" dirty="0" err="1"/>
              <a:t>false</a:t>
            </a:r>
            <a:r>
              <a:rPr lang="de-CH" dirty="0"/>
              <a:t>. This </a:t>
            </a:r>
            <a:r>
              <a:rPr lang="de-CH" dirty="0" err="1"/>
              <a:t>means</a:t>
            </a:r>
            <a:r>
              <a:rPr lang="de-CH" dirty="0"/>
              <a:t> 2 </a:t>
            </a:r>
            <a:r>
              <a:rPr lang="de-CH" dirty="0" err="1"/>
              <a:t>times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amount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valid </a:t>
            </a:r>
            <a:r>
              <a:rPr lang="de-CH" dirty="0" err="1"/>
              <a:t>numbers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3704E0-591E-4D0D-9EA0-CA2D5504087C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164577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A </a:t>
            </a:r>
            <a:r>
              <a:rPr lang="de-CH" dirty="0" err="1"/>
              <a:t>Product</a:t>
            </a:r>
            <a:r>
              <a:rPr lang="de-CH" dirty="0"/>
              <a:t> </a:t>
            </a:r>
            <a:r>
              <a:rPr lang="de-CH" dirty="0" err="1"/>
              <a:t>can</a:t>
            </a:r>
            <a:r>
              <a:rPr lang="de-CH" dirty="0"/>
              <a:t> also </a:t>
            </a:r>
            <a:r>
              <a:rPr lang="de-CH" dirty="0" err="1"/>
              <a:t>be</a:t>
            </a:r>
            <a:r>
              <a:rPr lang="de-CH" dirty="0"/>
              <a:t> </a:t>
            </a:r>
            <a:r>
              <a:rPr lang="de-CH" dirty="0" err="1"/>
              <a:t>understood</a:t>
            </a:r>
            <a:r>
              <a:rPr lang="de-CH" dirty="0"/>
              <a:t> </a:t>
            </a:r>
            <a:r>
              <a:rPr lang="de-CH" dirty="0" err="1"/>
              <a:t>as</a:t>
            </a:r>
            <a:r>
              <a:rPr lang="de-CH" dirty="0"/>
              <a:t> an AND in </a:t>
            </a:r>
            <a:r>
              <a:rPr lang="de-CH" dirty="0" err="1"/>
              <a:t>logic</a:t>
            </a:r>
            <a:endParaRPr lang="de-CH" dirty="0"/>
          </a:p>
          <a:p>
            <a:endParaRPr lang="de-CH" dirty="0"/>
          </a:p>
          <a:p>
            <a:r>
              <a:rPr lang="de-CH" dirty="0" err="1"/>
              <a:t>Commutativity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given</a:t>
            </a:r>
            <a:r>
              <a:rPr lang="de-CH" dirty="0"/>
              <a:t>, </a:t>
            </a:r>
            <a:r>
              <a:rPr lang="de-CH" dirty="0" err="1"/>
              <a:t>up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isomorphism</a:t>
            </a:r>
            <a:r>
              <a:rPr lang="de-CH" dirty="0"/>
              <a:t>.</a:t>
            </a:r>
          </a:p>
          <a:p>
            <a:r>
              <a:rPr lang="de-CH" dirty="0"/>
              <a:t>This </a:t>
            </a:r>
            <a:r>
              <a:rPr lang="de-CH" dirty="0" err="1"/>
              <a:t>means</a:t>
            </a:r>
            <a:r>
              <a:rPr lang="de-CH" dirty="0"/>
              <a:t>, </a:t>
            </a:r>
            <a:r>
              <a:rPr lang="de-CH" dirty="0" err="1"/>
              <a:t>that</a:t>
            </a:r>
            <a:r>
              <a:rPr lang="de-CH" dirty="0"/>
              <a:t>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can</a:t>
            </a:r>
            <a:r>
              <a:rPr lang="de-CH" dirty="0"/>
              <a:t> </a:t>
            </a:r>
            <a:r>
              <a:rPr lang="de-CH" dirty="0" err="1"/>
              <a:t>have</a:t>
            </a:r>
            <a:r>
              <a:rPr lang="de-CH" dirty="0"/>
              <a:t> a simple </a:t>
            </a:r>
            <a:r>
              <a:rPr lang="de-CH" dirty="0" err="1"/>
              <a:t>function</a:t>
            </a:r>
            <a:r>
              <a:rPr lang="de-CH" dirty="0"/>
              <a:t> </a:t>
            </a:r>
            <a:r>
              <a:rPr lang="de-CH" dirty="0" err="1"/>
              <a:t>that</a:t>
            </a:r>
            <a:r>
              <a:rPr lang="de-CH" dirty="0"/>
              <a:t> </a:t>
            </a:r>
            <a:r>
              <a:rPr lang="de-CH" dirty="0" err="1"/>
              <a:t>maps</a:t>
            </a:r>
            <a:r>
              <a:rPr lang="de-CH" dirty="0"/>
              <a:t> </a:t>
            </a:r>
            <a:r>
              <a:rPr lang="de-CH" dirty="0" err="1"/>
              <a:t>one</a:t>
            </a:r>
            <a:r>
              <a:rPr lang="de-CH" dirty="0"/>
              <a:t> </a:t>
            </a:r>
            <a:r>
              <a:rPr lang="de-CH" dirty="0" err="1"/>
              <a:t>side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other</a:t>
            </a:r>
            <a:r>
              <a:rPr lang="de-CH" dirty="0"/>
              <a:t> and vice </a:t>
            </a:r>
            <a:r>
              <a:rPr lang="de-CH" dirty="0" err="1"/>
              <a:t>versa</a:t>
            </a:r>
            <a:r>
              <a:rPr lang="de-CH" dirty="0"/>
              <a:t>, </a:t>
            </a:r>
            <a:r>
              <a:rPr lang="de-CH" dirty="0" err="1"/>
              <a:t>without</a:t>
            </a:r>
            <a:r>
              <a:rPr lang="de-CH" dirty="0"/>
              <a:t> </a:t>
            </a:r>
            <a:r>
              <a:rPr lang="de-CH" dirty="0" err="1"/>
              <a:t>losing</a:t>
            </a:r>
            <a:r>
              <a:rPr lang="de-CH" dirty="0"/>
              <a:t> </a:t>
            </a:r>
            <a:r>
              <a:rPr lang="de-CH" dirty="0" err="1"/>
              <a:t>any</a:t>
            </a:r>
            <a:r>
              <a:rPr lang="de-CH" dirty="0"/>
              <a:t> </a:t>
            </a:r>
            <a:r>
              <a:rPr lang="de-CH" dirty="0" err="1"/>
              <a:t>information</a:t>
            </a:r>
            <a:r>
              <a:rPr lang="de-CH" dirty="0"/>
              <a:t>. </a:t>
            </a:r>
          </a:p>
          <a:p>
            <a:r>
              <a:rPr lang="de-CH" dirty="0"/>
              <a:t>In </a:t>
            </a:r>
            <a:r>
              <a:rPr lang="de-CH" dirty="0" err="1"/>
              <a:t>this</a:t>
            </a:r>
            <a:r>
              <a:rPr lang="de-CH" dirty="0"/>
              <a:t> </a:t>
            </a:r>
            <a:r>
              <a:rPr lang="de-CH" dirty="0" err="1"/>
              <a:t>case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swap</a:t>
            </a:r>
            <a:r>
              <a:rPr lang="de-CH" dirty="0"/>
              <a:t> </a:t>
            </a:r>
            <a:r>
              <a:rPr lang="de-CH" dirty="0" err="1"/>
              <a:t>it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even</a:t>
            </a:r>
            <a:r>
              <a:rPr lang="de-CH" dirty="0"/>
              <a:t> </a:t>
            </a:r>
            <a:r>
              <a:rPr lang="de-CH" dirty="0" err="1"/>
              <a:t>its</a:t>
            </a:r>
            <a:r>
              <a:rPr lang="de-CH" dirty="0"/>
              <a:t> own inverse.</a:t>
            </a:r>
          </a:p>
          <a:p>
            <a:endParaRPr lang="de-CH" dirty="0"/>
          </a:p>
          <a:p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associativity</a:t>
            </a:r>
            <a:r>
              <a:rPr lang="de-CH" dirty="0"/>
              <a:t> </a:t>
            </a:r>
            <a:r>
              <a:rPr lang="de-CH" dirty="0" err="1"/>
              <a:t>there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also a simple </a:t>
            </a:r>
            <a:r>
              <a:rPr lang="de-CH" dirty="0" err="1"/>
              <a:t>function</a:t>
            </a:r>
            <a:r>
              <a:rPr lang="de-CH" dirty="0"/>
              <a:t> </a:t>
            </a:r>
            <a:r>
              <a:rPr lang="de-CH" dirty="0" err="1"/>
              <a:t>that</a:t>
            </a:r>
            <a:r>
              <a:rPr lang="de-CH" dirty="0"/>
              <a:t> </a:t>
            </a:r>
            <a:r>
              <a:rPr lang="de-CH" dirty="0" err="1"/>
              <a:t>maps</a:t>
            </a:r>
            <a:r>
              <a:rPr lang="de-CH" dirty="0"/>
              <a:t> p2 </a:t>
            </a:r>
            <a:r>
              <a:rPr lang="de-CH" dirty="0" err="1"/>
              <a:t>to</a:t>
            </a:r>
            <a:r>
              <a:rPr lang="de-CH" dirty="0"/>
              <a:t> p3.</a:t>
            </a:r>
            <a:br>
              <a:rPr lang="de-CH" dirty="0"/>
            </a:br>
            <a:endParaRPr lang="de-CH" dirty="0"/>
          </a:p>
          <a:p>
            <a:r>
              <a:rPr lang="de-CH" dirty="0"/>
              <a:t>The neutral </a:t>
            </a:r>
            <a:r>
              <a:rPr lang="de-CH" dirty="0" err="1"/>
              <a:t>element</a:t>
            </a:r>
            <a:r>
              <a:rPr lang="de-CH" dirty="0"/>
              <a:t> in Products in </a:t>
            </a:r>
            <a:r>
              <a:rPr lang="de-CH" dirty="0" err="1"/>
              <a:t>numbers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1. In Sets </a:t>
            </a:r>
            <a:r>
              <a:rPr lang="de-CH" dirty="0" err="1"/>
              <a:t>it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any</a:t>
            </a:r>
            <a:r>
              <a:rPr lang="de-CH" dirty="0"/>
              <a:t> singleton </a:t>
            </a:r>
            <a:r>
              <a:rPr lang="de-CH" dirty="0" err="1"/>
              <a:t>element</a:t>
            </a:r>
            <a:r>
              <a:rPr lang="de-CH" dirty="0"/>
              <a:t>. </a:t>
            </a:r>
            <a:r>
              <a:rPr lang="de-CH" dirty="0" err="1"/>
              <a:t>We</a:t>
            </a:r>
            <a:r>
              <a:rPr lang="de-CH" dirty="0"/>
              <a:t> just </a:t>
            </a:r>
            <a:r>
              <a:rPr lang="de-CH" dirty="0" err="1"/>
              <a:t>have</a:t>
            </a:r>
            <a:r>
              <a:rPr lang="de-CH" dirty="0"/>
              <a:t> </a:t>
            </a:r>
            <a:r>
              <a:rPr lang="de-CH" dirty="0" err="1"/>
              <a:t>tuples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a </a:t>
            </a:r>
            <a:r>
              <a:rPr lang="de-CH" dirty="0" err="1"/>
              <a:t>value</a:t>
            </a:r>
            <a:r>
              <a:rPr lang="de-CH" dirty="0"/>
              <a:t> </a:t>
            </a:r>
            <a:r>
              <a:rPr lang="de-CH" dirty="0" err="1"/>
              <a:t>from</a:t>
            </a:r>
            <a:r>
              <a:rPr lang="de-CH" dirty="0"/>
              <a:t> type A </a:t>
            </a:r>
            <a:r>
              <a:rPr lang="de-CH" dirty="0" err="1"/>
              <a:t>combined</a:t>
            </a:r>
            <a:r>
              <a:rPr lang="de-CH" dirty="0"/>
              <a:t> </a:t>
            </a:r>
            <a:r>
              <a:rPr lang="de-CH" dirty="0" err="1"/>
              <a:t>with</a:t>
            </a:r>
            <a:r>
              <a:rPr lang="de-CH" dirty="0"/>
              <a:t> a </a:t>
            </a:r>
            <a:r>
              <a:rPr lang="de-CH" dirty="0" err="1"/>
              <a:t>constant</a:t>
            </a:r>
            <a:r>
              <a:rPr lang="de-CH" dirty="0"/>
              <a:t>.</a:t>
            </a:r>
            <a:br>
              <a:rPr lang="de-CH" dirty="0"/>
            </a:br>
            <a:r>
              <a:rPr lang="de-CH" dirty="0" err="1"/>
              <a:t>You</a:t>
            </a:r>
            <a:r>
              <a:rPr lang="de-CH" dirty="0"/>
              <a:t> </a:t>
            </a:r>
            <a:r>
              <a:rPr lang="de-CH" dirty="0" err="1"/>
              <a:t>can</a:t>
            </a:r>
            <a:r>
              <a:rPr lang="de-CH" dirty="0"/>
              <a:t> </a:t>
            </a:r>
            <a:r>
              <a:rPr lang="de-CH" dirty="0" err="1"/>
              <a:t>define</a:t>
            </a:r>
            <a:r>
              <a:rPr lang="de-CH" dirty="0"/>
              <a:t> </a:t>
            </a:r>
            <a:r>
              <a:rPr lang="de-CH" dirty="0" err="1"/>
              <a:t>very</a:t>
            </a:r>
            <a:r>
              <a:rPr lang="de-CH" dirty="0"/>
              <a:t> simple </a:t>
            </a:r>
            <a:r>
              <a:rPr lang="de-CH" dirty="0" err="1"/>
              <a:t>functions</a:t>
            </a:r>
            <a:r>
              <a:rPr lang="de-CH" dirty="0"/>
              <a:t> </a:t>
            </a:r>
            <a:r>
              <a:rPr lang="de-CH" dirty="0" err="1"/>
              <a:t>that</a:t>
            </a:r>
            <a:r>
              <a:rPr lang="de-CH" dirty="0"/>
              <a:t> </a:t>
            </a:r>
            <a:r>
              <a:rPr lang="de-CH" dirty="0" err="1"/>
              <a:t>map</a:t>
            </a:r>
            <a:r>
              <a:rPr lang="de-CH" dirty="0"/>
              <a:t> a </a:t>
            </a:r>
            <a:r>
              <a:rPr lang="de-CH" dirty="0" err="1"/>
              <a:t>value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such a </a:t>
            </a:r>
            <a:r>
              <a:rPr lang="de-CH" dirty="0" err="1"/>
              <a:t>product</a:t>
            </a:r>
            <a:r>
              <a:rPr lang="de-CH" dirty="0"/>
              <a:t> </a:t>
            </a:r>
            <a:r>
              <a:rPr lang="de-CH" dirty="0" err="1"/>
              <a:t>ype</a:t>
            </a:r>
            <a:r>
              <a:rPr lang="de-CH" dirty="0"/>
              <a:t>.</a:t>
            </a:r>
          </a:p>
          <a:p>
            <a:br>
              <a:rPr lang="de-CH" dirty="0"/>
            </a:br>
            <a:r>
              <a:rPr lang="de-CH" dirty="0"/>
              <a:t>And </a:t>
            </a:r>
            <a:r>
              <a:rPr lang="de-CH" dirty="0" err="1"/>
              <a:t>there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more</a:t>
            </a:r>
            <a:r>
              <a:rPr lang="de-CH" dirty="0"/>
              <a:t>, but </a:t>
            </a:r>
            <a:r>
              <a:rPr lang="de-CH" dirty="0" err="1"/>
              <a:t>let’s</a:t>
            </a:r>
            <a:r>
              <a:rPr lang="de-CH" dirty="0"/>
              <a:t> </a:t>
            </a:r>
            <a:r>
              <a:rPr lang="de-CH" dirty="0" err="1"/>
              <a:t>leave</a:t>
            </a:r>
            <a:r>
              <a:rPr lang="de-CH" dirty="0"/>
              <a:t> </a:t>
            </a:r>
            <a:r>
              <a:rPr lang="de-CH" dirty="0" err="1"/>
              <a:t>it</a:t>
            </a:r>
            <a:r>
              <a:rPr lang="de-CH" dirty="0"/>
              <a:t> at </a:t>
            </a:r>
            <a:r>
              <a:rPr lang="de-CH" dirty="0" err="1"/>
              <a:t>that</a:t>
            </a:r>
            <a:r>
              <a:rPr lang="de-CH" dirty="0"/>
              <a:t> just </a:t>
            </a:r>
            <a:r>
              <a:rPr lang="de-CH" dirty="0" err="1"/>
              <a:t>to</a:t>
            </a:r>
            <a:r>
              <a:rPr lang="de-CH" dirty="0"/>
              <a:t> form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intuition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3704E0-591E-4D0D-9EA0-CA2D5504087C}" type="slidenum">
              <a:rPr lang="en-GB" smtClean="0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500488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sum type can also be understood as an XOR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3704E0-591E-4D0D-9EA0-CA2D5504087C}" type="slidenum">
              <a:rPr lang="en-GB" smtClean="0"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20066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main idea is that you let the compiler help you.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You can prevent several classes of bugs already at compile-time.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 don’t only mean just some null-pointer exceptions, but you can also prevent actual bugs in the business logic if you craft your types carefully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You can completely rule our invalid data for your functions, making your code shorter, simpler, and more reliable.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It also has the benefit that by narrowing down the possible values a function takes, you also have to test less.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You do not need to write a unit test for a case where a null is passed to a function, when it doesn’t accept it. </a:t>
            </a:r>
            <a:br>
              <a:rPr lang="en-US" dirty="0"/>
            </a:b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So you end up needing fewer tests, yet having more reliable code</a:t>
            </a: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It is also helpful in having clean, readable code. Think of it this way. </a:t>
            </a:r>
            <a:br>
              <a:rPr lang="en-US" dirty="0"/>
            </a:br>
            <a:r>
              <a:rPr lang="en-US" dirty="0"/>
              <a:t>Especially if you have pure functions, without any side effects, the functions signature tells you everything. </a:t>
            </a:r>
            <a:br>
              <a:rPr lang="en-US" dirty="0"/>
            </a:br>
            <a:r>
              <a:rPr lang="en-US" dirty="0"/>
              <a:t>It is a simple interface telling you what goes in and what goes out.</a:t>
            </a:r>
            <a:br>
              <a:rPr lang="en-US" dirty="0"/>
            </a:br>
            <a:r>
              <a:rPr lang="en-US" dirty="0"/>
              <a:t>By having explicit and specific types, you refine that interface and improve therefore the understandability of your code.</a:t>
            </a:r>
            <a:endParaRPr lang="en-GB" dirty="0"/>
          </a:p>
          <a:p>
            <a:endParaRPr lang="en-GB" dirty="0"/>
          </a:p>
          <a:p>
            <a:r>
              <a:rPr lang="en-GB" dirty="0"/>
              <a:t>And it can be fun </a:t>
            </a:r>
            <a:r>
              <a:rPr lang="en-GB" dirty="0">
                <a:sym typeface="Wingdings" panose="05000000000000000000" pitchFamily="2" charset="2"/>
              </a:rPr>
              <a:t></a:t>
            </a:r>
          </a:p>
          <a:p>
            <a:r>
              <a:rPr lang="en-GB" dirty="0">
                <a:sym typeface="Wingdings" panose="05000000000000000000" pitchFamily="2" charset="2"/>
              </a:rPr>
              <a:t>Especially because you get immediate feedback. The compiler, or the IDE, will tell you if your program is correct without ever running it.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3704E0-591E-4D0D-9EA0-CA2D5504087C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678916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/>
              <a:t>Commutativity</a:t>
            </a:r>
            <a:r>
              <a:rPr lang="de-CH" dirty="0"/>
              <a:t> </a:t>
            </a:r>
            <a:r>
              <a:rPr lang="de-CH" dirty="0" err="1"/>
              <a:t>does</a:t>
            </a:r>
            <a:r>
              <a:rPr lang="de-CH" dirty="0"/>
              <a:t> </a:t>
            </a:r>
            <a:r>
              <a:rPr lang="de-CH" dirty="0" err="1"/>
              <a:t>apply</a:t>
            </a:r>
            <a:r>
              <a:rPr lang="de-CH" dirty="0"/>
              <a:t> </a:t>
            </a:r>
            <a:r>
              <a:rPr lang="de-CH" dirty="0" err="1"/>
              <a:t>again</a:t>
            </a:r>
            <a:r>
              <a:rPr lang="de-CH" dirty="0"/>
              <a:t> </a:t>
            </a:r>
            <a:r>
              <a:rPr lang="de-CH" dirty="0" err="1"/>
              <a:t>up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isomorphism</a:t>
            </a:r>
            <a:r>
              <a:rPr lang="de-CH" dirty="0"/>
              <a:t>. </a:t>
            </a:r>
          </a:p>
          <a:p>
            <a:endParaRPr lang="de-CH" dirty="0"/>
          </a:p>
          <a:p>
            <a:r>
              <a:rPr lang="de-CH" dirty="0"/>
              <a:t>Same </a:t>
            </a:r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associativity</a:t>
            </a:r>
            <a:r>
              <a:rPr lang="de-CH" dirty="0"/>
              <a:t>, but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two</a:t>
            </a:r>
            <a:r>
              <a:rPr lang="de-CH" dirty="0"/>
              <a:t> </a:t>
            </a:r>
            <a:r>
              <a:rPr lang="de-CH" dirty="0" err="1"/>
              <a:t>isomorphism-functions</a:t>
            </a:r>
            <a:r>
              <a:rPr lang="de-CH" dirty="0"/>
              <a:t> </a:t>
            </a:r>
            <a:r>
              <a:rPr lang="de-CH" dirty="0" err="1"/>
              <a:t>are</a:t>
            </a:r>
            <a:r>
              <a:rPr lang="de-CH" dirty="0"/>
              <a:t> </a:t>
            </a:r>
            <a:r>
              <a:rPr lang="de-CH" dirty="0" err="1"/>
              <a:t>bit</a:t>
            </a:r>
            <a:r>
              <a:rPr lang="de-CH" dirty="0"/>
              <a:t> </a:t>
            </a:r>
            <a:r>
              <a:rPr lang="de-CH" dirty="0" err="1"/>
              <a:t>unwieldy</a:t>
            </a:r>
            <a:r>
              <a:rPr lang="de-CH" dirty="0"/>
              <a:t> </a:t>
            </a:r>
            <a:r>
              <a:rPr lang="de-CH" dirty="0" err="1"/>
              <a:t>though</a:t>
            </a:r>
            <a:r>
              <a:rPr lang="de-CH" dirty="0"/>
              <a:t>. </a:t>
            </a:r>
            <a:r>
              <a:rPr lang="de-CH" dirty="0" err="1"/>
              <a:t>It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in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repository</a:t>
            </a:r>
            <a:endParaRPr lang="de-CH" dirty="0"/>
          </a:p>
          <a:p>
            <a:endParaRPr lang="de-CH" dirty="0"/>
          </a:p>
          <a:p>
            <a:r>
              <a:rPr lang="de-CH" dirty="0"/>
              <a:t>The neutral </a:t>
            </a:r>
            <a:r>
              <a:rPr lang="de-CH" dirty="0" err="1"/>
              <a:t>element</a:t>
            </a:r>
            <a:r>
              <a:rPr lang="de-CH" dirty="0"/>
              <a:t>, </a:t>
            </a:r>
            <a:r>
              <a:rPr lang="de-CH" dirty="0" err="1"/>
              <a:t>with</a:t>
            </a:r>
            <a:r>
              <a:rPr lang="de-CH" dirty="0"/>
              <a:t> </a:t>
            </a:r>
            <a:r>
              <a:rPr lang="de-CH" dirty="0" err="1"/>
              <a:t>numeric</a:t>
            </a:r>
            <a:r>
              <a:rPr lang="de-CH" dirty="0"/>
              <a:t> </a:t>
            </a:r>
            <a:r>
              <a:rPr lang="de-CH" dirty="0" err="1"/>
              <a:t>additions</a:t>
            </a:r>
            <a:r>
              <a:rPr lang="de-CH" dirty="0"/>
              <a:t> </a:t>
            </a:r>
            <a:r>
              <a:rPr lang="de-CH" dirty="0" err="1"/>
              <a:t>this</a:t>
            </a:r>
            <a:r>
              <a:rPr lang="de-CH" dirty="0"/>
              <a:t> </a:t>
            </a:r>
            <a:r>
              <a:rPr lang="de-CH" dirty="0" err="1"/>
              <a:t>would</a:t>
            </a:r>
            <a:r>
              <a:rPr lang="de-CH" dirty="0"/>
              <a:t> </a:t>
            </a:r>
            <a:r>
              <a:rPr lang="de-CH" dirty="0" err="1"/>
              <a:t>be</a:t>
            </a:r>
            <a:r>
              <a:rPr lang="de-CH" dirty="0"/>
              <a:t> 0,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empty</a:t>
            </a:r>
            <a:r>
              <a:rPr lang="de-CH" dirty="0"/>
              <a:t> </a:t>
            </a:r>
            <a:r>
              <a:rPr lang="de-CH" dirty="0" err="1"/>
              <a:t>set</a:t>
            </a:r>
            <a:r>
              <a:rPr lang="de-CH" dirty="0"/>
              <a:t>. In </a:t>
            </a:r>
            <a:r>
              <a:rPr lang="de-CH" dirty="0" err="1"/>
              <a:t>types</a:t>
            </a:r>
            <a:r>
              <a:rPr lang="de-CH" dirty="0"/>
              <a:t> </a:t>
            </a:r>
            <a:r>
              <a:rPr lang="de-CH" dirty="0" err="1"/>
              <a:t>it’s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sum</a:t>
            </a:r>
            <a:r>
              <a:rPr lang="de-CH" dirty="0"/>
              <a:t> </a:t>
            </a:r>
            <a:r>
              <a:rPr lang="de-CH" dirty="0" err="1"/>
              <a:t>with</a:t>
            </a:r>
            <a:r>
              <a:rPr lang="de-CH" dirty="0"/>
              <a:t> «</a:t>
            </a:r>
            <a:r>
              <a:rPr lang="de-CH" dirty="0" err="1"/>
              <a:t>never</a:t>
            </a:r>
            <a:r>
              <a:rPr lang="de-CH" dirty="0"/>
              <a:t>». This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again</a:t>
            </a:r>
            <a:r>
              <a:rPr lang="de-CH" dirty="0"/>
              <a:t> </a:t>
            </a:r>
            <a:r>
              <a:rPr lang="de-CH" dirty="0" err="1"/>
              <a:t>very</a:t>
            </a:r>
            <a:r>
              <a:rPr lang="de-CH" dirty="0"/>
              <a:t> easy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show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3704E0-591E-4D0D-9EA0-CA2D5504087C}" type="slidenum">
              <a:rPr lang="en-GB" smtClean="0"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591133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Even </a:t>
            </a:r>
            <a:r>
              <a:rPr lang="de-CH" dirty="0" err="1"/>
              <a:t>distributivity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given</a:t>
            </a:r>
            <a:r>
              <a:rPr lang="de-CH" dirty="0"/>
              <a:t>.</a:t>
            </a:r>
          </a:p>
          <a:p>
            <a:r>
              <a:rPr lang="de-CH" dirty="0" err="1"/>
              <a:t>It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a </a:t>
            </a:r>
            <a:r>
              <a:rPr lang="de-CH" dirty="0" err="1"/>
              <a:t>bit</a:t>
            </a:r>
            <a:r>
              <a:rPr lang="de-CH" dirty="0"/>
              <a:t> </a:t>
            </a:r>
            <a:r>
              <a:rPr lang="de-CH" dirty="0" err="1"/>
              <a:t>hard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read</a:t>
            </a:r>
            <a:r>
              <a:rPr lang="de-CH" dirty="0"/>
              <a:t>, but </a:t>
            </a:r>
            <a:r>
              <a:rPr lang="de-CH" dirty="0" err="1"/>
              <a:t>complies</a:t>
            </a:r>
            <a:r>
              <a:rPr lang="de-CH" dirty="0"/>
              <a:t> </a:t>
            </a:r>
            <a:r>
              <a:rPr lang="de-CH" dirty="0" err="1"/>
              <a:t>well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3704E0-591E-4D0D-9EA0-CA2D5504087C}" type="slidenum">
              <a:rPr lang="en-GB" smtClean="0"/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298954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/>
              <a:t>There</a:t>
            </a:r>
            <a:r>
              <a:rPr lang="de-CH" dirty="0"/>
              <a:t> will </a:t>
            </a:r>
            <a:r>
              <a:rPr lang="de-CH" dirty="0" err="1"/>
              <a:t>be</a:t>
            </a:r>
            <a:r>
              <a:rPr lang="de-CH" dirty="0"/>
              <a:t> </a:t>
            </a:r>
            <a:r>
              <a:rPr lang="de-CH" dirty="0" err="1"/>
              <a:t>some</a:t>
            </a:r>
            <a:r>
              <a:rPr lang="de-CH" dirty="0"/>
              <a:t> </a:t>
            </a:r>
            <a:r>
              <a:rPr lang="de-CH" dirty="0" err="1"/>
              <a:t>math</a:t>
            </a:r>
            <a:r>
              <a:rPr lang="de-CH" dirty="0"/>
              <a:t> </a:t>
            </a:r>
            <a:r>
              <a:rPr lang="de-CH" dirty="0" err="1"/>
              <a:t>involved</a:t>
            </a:r>
            <a:r>
              <a:rPr lang="de-CH" dirty="0"/>
              <a:t> </a:t>
            </a:r>
            <a:r>
              <a:rPr lang="de-CH" dirty="0" err="1"/>
              <a:t>today</a:t>
            </a:r>
            <a:r>
              <a:rPr lang="de-CH" dirty="0"/>
              <a:t>, so </a:t>
            </a:r>
            <a:r>
              <a:rPr lang="de-CH" dirty="0" err="1"/>
              <a:t>you</a:t>
            </a:r>
            <a:r>
              <a:rPr lang="de-CH" dirty="0"/>
              <a:t> </a:t>
            </a:r>
            <a:r>
              <a:rPr lang="de-CH" dirty="0" err="1"/>
              <a:t>have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chance</a:t>
            </a:r>
            <a:r>
              <a:rPr lang="de-CH" dirty="0"/>
              <a:t> </a:t>
            </a:r>
            <a:r>
              <a:rPr lang="de-CH" dirty="0" err="1"/>
              <a:t>now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run</a:t>
            </a:r>
            <a:r>
              <a:rPr lang="de-CH" dirty="0"/>
              <a:t>, </a:t>
            </a:r>
            <a:r>
              <a:rPr lang="de-CH" dirty="0" err="1"/>
              <a:t>before</a:t>
            </a:r>
            <a:r>
              <a:rPr lang="de-CH" dirty="0"/>
              <a:t> </a:t>
            </a:r>
            <a:r>
              <a:rPr lang="de-CH" dirty="0" err="1"/>
              <a:t>it’s</a:t>
            </a:r>
            <a:r>
              <a:rPr lang="de-CH" dirty="0"/>
              <a:t> </a:t>
            </a:r>
            <a:r>
              <a:rPr lang="de-CH" dirty="0" err="1"/>
              <a:t>too</a:t>
            </a:r>
            <a:r>
              <a:rPr lang="de-CH" dirty="0"/>
              <a:t> </a:t>
            </a:r>
            <a:r>
              <a:rPr lang="de-CH" dirty="0" err="1"/>
              <a:t>late</a:t>
            </a:r>
            <a:r>
              <a:rPr lang="de-CH" dirty="0"/>
              <a:t>.</a:t>
            </a:r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24FE03-F22C-4BAF-AB74-E6F154F92DB6}" type="slidenum">
              <a:rPr lang="en-CH" smtClean="0"/>
              <a:t>52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917698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/>
              <a:t>We</a:t>
            </a:r>
            <a:r>
              <a:rPr lang="de-CH" dirty="0"/>
              <a:t> will </a:t>
            </a:r>
            <a:r>
              <a:rPr lang="de-CH" dirty="0" err="1"/>
              <a:t>look</a:t>
            </a:r>
            <a:r>
              <a:rPr lang="de-CH" dirty="0"/>
              <a:t> at </a:t>
            </a:r>
            <a:r>
              <a:rPr lang="de-CH" dirty="0" err="1"/>
              <a:t>some</a:t>
            </a:r>
            <a:r>
              <a:rPr lang="de-CH" dirty="0"/>
              <a:t> code and </a:t>
            </a:r>
            <a:r>
              <a:rPr lang="de-CH" dirty="0" err="1"/>
              <a:t>example</a:t>
            </a:r>
            <a:r>
              <a:rPr lang="de-CH" dirty="0"/>
              <a:t> </a:t>
            </a:r>
            <a:r>
              <a:rPr lang="de-CH" dirty="0" err="1"/>
              <a:t>applications</a:t>
            </a:r>
            <a:r>
              <a:rPr lang="de-CH" dirty="0"/>
              <a:t> </a:t>
            </a:r>
            <a:r>
              <a:rPr lang="de-CH" dirty="0" err="1"/>
              <a:t>today</a:t>
            </a:r>
            <a:r>
              <a:rPr lang="de-CH" dirty="0"/>
              <a:t>. </a:t>
            </a:r>
            <a:br>
              <a:rPr lang="de-CH" dirty="0"/>
            </a:br>
            <a:r>
              <a:rPr lang="de-CH" dirty="0"/>
              <a:t>But </a:t>
            </a:r>
            <a:r>
              <a:rPr lang="de-CH" dirty="0" err="1"/>
              <a:t>more</a:t>
            </a:r>
            <a:r>
              <a:rPr lang="de-CH" dirty="0"/>
              <a:t> </a:t>
            </a:r>
            <a:r>
              <a:rPr lang="de-CH" dirty="0" err="1"/>
              <a:t>than</a:t>
            </a:r>
            <a:r>
              <a:rPr lang="de-CH" dirty="0"/>
              <a:t> just a </a:t>
            </a:r>
            <a:r>
              <a:rPr lang="de-CH" dirty="0" err="1"/>
              <a:t>few</a:t>
            </a:r>
            <a:r>
              <a:rPr lang="de-CH" dirty="0"/>
              <a:t> </a:t>
            </a:r>
            <a:r>
              <a:rPr lang="de-CH" dirty="0" err="1"/>
              <a:t>patterns</a:t>
            </a:r>
            <a:r>
              <a:rPr lang="de-CH" dirty="0"/>
              <a:t>, </a:t>
            </a:r>
            <a:r>
              <a:rPr lang="de-CH" dirty="0" err="1"/>
              <a:t>it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important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me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give</a:t>
            </a:r>
            <a:r>
              <a:rPr lang="de-CH" dirty="0"/>
              <a:t> </a:t>
            </a:r>
            <a:r>
              <a:rPr lang="de-CH" err="1"/>
              <a:t>you</a:t>
            </a:r>
            <a:r>
              <a:rPr lang="de-CH"/>
              <a:t> an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3704E0-591E-4D0D-9EA0-CA2D5504087C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54325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The </a:t>
            </a:r>
            <a:r>
              <a:rPr lang="de-CH" dirty="0" err="1"/>
              <a:t>goal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understand</a:t>
            </a:r>
            <a:r>
              <a:rPr lang="de-CH" dirty="0"/>
              <a:t> </a:t>
            </a:r>
            <a:r>
              <a:rPr lang="de-CH" dirty="0" err="1"/>
              <a:t>Algebraic</a:t>
            </a:r>
            <a:r>
              <a:rPr lang="de-CH" dirty="0"/>
              <a:t> Data </a:t>
            </a:r>
            <a:r>
              <a:rPr lang="de-CH" dirty="0" err="1"/>
              <a:t>Types</a:t>
            </a:r>
            <a:r>
              <a:rPr lang="de-CH" dirty="0"/>
              <a:t> and </a:t>
            </a:r>
            <a:r>
              <a:rPr lang="de-CH" dirty="0" err="1"/>
              <a:t>see</a:t>
            </a:r>
            <a:r>
              <a:rPr lang="de-CH" dirty="0"/>
              <a:t> </a:t>
            </a:r>
            <a:r>
              <a:rPr lang="de-CH" dirty="0" err="1"/>
              <a:t>some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their</a:t>
            </a:r>
            <a:r>
              <a:rPr lang="de-CH" dirty="0"/>
              <a:t> </a:t>
            </a:r>
            <a:r>
              <a:rPr lang="de-CH" dirty="0" err="1"/>
              <a:t>usages</a:t>
            </a:r>
            <a:r>
              <a:rPr lang="de-CH" dirty="0"/>
              <a:t>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3704E0-591E-4D0D-9EA0-CA2D5504087C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74816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They can come in big and small</a:t>
            </a:r>
          </a:p>
          <a:p>
            <a:r>
              <a:rPr lang="en-GB" dirty="0"/>
              <a:t>To make it more entertainable, I will be displaying sets as colourful blobs with faces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3704E0-591E-4D0D-9EA0-CA2D5504087C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95081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“count” of elements in a set is sometimes also called “cardinality”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3704E0-591E-4D0D-9EA0-CA2D5504087C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30650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 nominal type systems, types are differentiated by their name</a:t>
            </a:r>
          </a:p>
          <a:p>
            <a:endParaRPr lang="en-GB" dirty="0"/>
          </a:p>
          <a:p>
            <a:r>
              <a:rPr lang="en-GB" dirty="0"/>
              <a:t>In TypeScript, they are defined by their shape.</a:t>
            </a:r>
          </a:p>
          <a:p>
            <a:r>
              <a:rPr lang="en-GB" dirty="0"/>
              <a:t>If the shape is equal, the types can be used interchangeably, no matter what the name is.</a:t>
            </a:r>
          </a:p>
          <a:p>
            <a:r>
              <a:rPr lang="en-GB" dirty="0"/>
              <a:t>Assigning a name to a type, is actually called a “Type Alias”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3704E0-591E-4D0D-9EA0-CA2D5504087C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42305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personWithContact</a:t>
            </a:r>
            <a:r>
              <a:rPr lang="en-GB" dirty="0"/>
              <a:t> is a subtype of both Person and Contact, even though this is nowhere stated explicitly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3704E0-591E-4D0D-9EA0-CA2D5504087C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31984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F5A41-1A44-48EA-AFFB-BB24C8BB60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54E32B-C8E0-4B04-93DD-C66CFA6C86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2136CD-1601-46D6-8B9C-A66AA0F12E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E0802C-A10C-4F3E-8F56-61B2FCE045FC}" type="datetimeFigureOut">
              <a:rPr lang="en-GB" smtClean="0"/>
              <a:t>23/09/2020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6D2406-6953-496B-8BB2-750C02C2F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DE0A49-2DDF-4F64-AD63-B2AE2DB31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3F64A-E569-41F2-B588-18065901A6A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4688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F011DA-6746-4CD2-B9AB-90C0369D0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AE2B88B-FE43-4549-A464-6FD7ACFD24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EE89A3-8FF7-4366-8A4B-FA15B591E6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E0802C-A10C-4F3E-8F56-61B2FCE045FC}" type="datetimeFigureOut">
              <a:rPr lang="en-GB" smtClean="0"/>
              <a:t>23/09/2020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6FD444-369B-4BEC-94F7-01299F8912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CA74F1-8D98-4CA7-972F-90E5FB30B1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3F64A-E569-41F2-B588-18065901A6A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14698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CF250CE-63C7-4E58-A60A-744D480F76D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501C1C0-8E35-4D82-8A65-4474959C33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86746E-E34E-428C-92E4-5EDFA194A9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E0802C-A10C-4F3E-8F56-61B2FCE045FC}" type="datetimeFigureOut">
              <a:rPr lang="en-GB" smtClean="0"/>
              <a:t>23/09/2020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3F5EC9-0A3C-44D3-9338-61E202B98F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EDF79D-DC04-498B-B8D1-CE5A5BEEBC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3F64A-E569-41F2-B588-18065901A6A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47825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1105DFB-5D2F-42CF-9662-01745B76BF24}"/>
              </a:ext>
            </a:extLst>
          </p:cNvPr>
          <p:cNvSpPr/>
          <p:nvPr userDrawn="1"/>
        </p:nvSpPr>
        <p:spPr>
          <a:xfrm>
            <a:off x="0" y="1"/>
            <a:ext cx="12192000" cy="95693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6E43E2-C5D7-4413-94F5-46BD4AE1C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310" y="-1"/>
            <a:ext cx="11655381" cy="1084522"/>
          </a:xfrm>
        </p:spPr>
        <p:txBody>
          <a:bodyPr tIns="0" b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3EB798-602D-4AA9-9B69-09929DA446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8119FC-CB87-43FD-BB2B-2F0F8C614B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E0802C-A10C-4F3E-8F56-61B2FCE045FC}" type="datetimeFigureOut">
              <a:rPr lang="en-GB" smtClean="0"/>
              <a:t>23/09/2020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D57A76-B647-4FDA-BDD1-CF4BC74A67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D0AC89-9EF1-4166-A31A-C62780CAF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3F64A-E569-41F2-B588-18065901A6A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14327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40179EF-781C-4D97-ADF8-3C4334EEB253}"/>
              </a:ext>
            </a:extLst>
          </p:cNvPr>
          <p:cNvSpPr/>
          <p:nvPr userDrawn="1"/>
        </p:nvSpPr>
        <p:spPr>
          <a:xfrm>
            <a:off x="0" y="3249904"/>
            <a:ext cx="12191999" cy="156179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BC7283-8474-43DD-9DF9-2664E5136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6D7E63-3EC7-42CE-92F8-3AA3F0E572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E0802C-A10C-4F3E-8F56-61B2FCE045FC}" type="datetimeFigureOut">
              <a:rPr lang="en-GB" smtClean="0"/>
              <a:t>23/09/2020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7279FE-E5D3-4C27-AEFA-486962D354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37EC93-57A5-455F-86E0-E35DDAEF3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3F64A-E569-41F2-B588-18065901A6A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80903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7FFAFE-B7FE-487D-9AB5-75F4C4A963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1DD3F4-B170-419A-8B3C-A38C2F916B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6B84CB-705A-430E-B1D4-E381117149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1E8006-99DF-4B84-AD35-499D4CC5A3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E0802C-A10C-4F3E-8F56-61B2FCE045FC}" type="datetimeFigureOut">
              <a:rPr lang="en-GB" smtClean="0"/>
              <a:t>23/09/2020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3C1263-D8C7-40BE-92FB-0610F6BEC2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51788B-B37E-46BD-85FE-39D7B48E69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3F64A-E569-41F2-B588-18065901A6A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48998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7DCC78-6D95-4DB9-92C5-75857CE22A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FA17CC-ABAD-4CFD-A3F5-FA5FF14A84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845A38-5A97-4A6D-BFA3-D6ED1245F0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7FA5DC0-A8FD-4744-B745-30760F04A3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60993D6-7357-4A9F-BCC8-4002661B28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8FD70C6-6649-4357-A675-4E18821DF1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E0802C-A10C-4F3E-8F56-61B2FCE045FC}" type="datetimeFigureOut">
              <a:rPr lang="en-GB" smtClean="0"/>
              <a:t>23/09/2020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FD957BF-CE22-4202-86FA-5E6F4A37D3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F046EAB-3EA8-4DB3-B8A1-5E1866D9A5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3F64A-E569-41F2-B588-18065901A6A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1743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DE6423-A848-44D9-8305-32061ECB7F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D0DFA0-80E0-46AA-910B-8AAC526EB2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E0802C-A10C-4F3E-8F56-61B2FCE045FC}" type="datetimeFigureOut">
              <a:rPr lang="en-GB" smtClean="0"/>
              <a:t>23/09/2020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E75135-06AD-437E-AEFF-30DDB2F97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EFF980-FF0F-4BF5-80B8-4052266F3D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3F64A-E569-41F2-B588-18065901A6A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65046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653DD7C-C5C5-41D9-A278-A59CB93E9F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E0802C-A10C-4F3E-8F56-61B2FCE045FC}" type="datetimeFigureOut">
              <a:rPr lang="en-GB" smtClean="0"/>
              <a:t>23/09/2020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A72EE0C-C347-4720-8130-D98251EB35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82D1A7-583C-4EF2-9BD3-0D205DA38E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3F64A-E569-41F2-B588-18065901A6A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19667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17D9BF-BC08-4CFF-A02D-898A6D1900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DF5A36-8D05-4198-81CA-C373B34902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F9DB23-B5CA-4937-93EE-69760912E5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E5D481-12E5-4BC7-B9DC-52BBECB124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E0802C-A10C-4F3E-8F56-61B2FCE045FC}" type="datetimeFigureOut">
              <a:rPr lang="en-GB" smtClean="0"/>
              <a:t>23/09/2020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BDCBAD-1B98-4BB2-A192-B6203CBD1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0E7549-54EC-4506-826A-A72A87E92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3F64A-E569-41F2-B588-18065901A6A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66808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1E02AB-DB25-46EB-B934-AF4721B432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22F4E78-A02D-4024-9889-B23ACCD4C0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FB31A1-4669-4F58-947F-A5B80E607F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A76355-B0AA-4CA1-9F21-394FFEE8FA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E0802C-A10C-4F3E-8F56-61B2FCE045FC}" type="datetimeFigureOut">
              <a:rPr lang="en-GB" smtClean="0"/>
              <a:t>23/09/2020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5CEB18-E31E-4836-AE1F-412B88EFC5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121D49-C2F0-4883-8DE8-9A6BA7968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3F64A-E569-41F2-B588-18065901A6A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13338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53AC42-04EF-4C65-90AC-5D2C00F54E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310" y="-12878"/>
            <a:ext cx="11655381" cy="11977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7128B8-E8B3-493E-97BF-474EA2850C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8311" y="1184858"/>
            <a:ext cx="11655380" cy="50135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40EB8A-D75A-4EC0-83E6-02C1019D1B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B3E0802C-A10C-4F3E-8F56-61B2FCE045FC}" type="datetimeFigureOut">
              <a:rPr lang="en-GB" smtClean="0"/>
              <a:pPr/>
              <a:t>23/09/2020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9750E5-E7E8-40C2-A917-B8FFF067FD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6D5082-D475-46AC-911F-FD44F0DD3F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62C3F64A-E569-41F2-B588-18065901A6AB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53332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tiff"/><Relationship Id="rId3" Type="http://schemas.openxmlformats.org/officeDocument/2006/relationships/image" Target="../media/image1.tiff"/><Relationship Id="rId7" Type="http://schemas.openxmlformats.org/officeDocument/2006/relationships/image" Target="../media/image5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tiff"/><Relationship Id="rId5" Type="http://schemas.openxmlformats.org/officeDocument/2006/relationships/image" Target="../media/image3.tiff"/><Relationship Id="rId4" Type="http://schemas.openxmlformats.org/officeDocument/2006/relationships/image" Target="../media/image2.tiff"/><Relationship Id="rId9" Type="http://schemas.openxmlformats.org/officeDocument/2006/relationships/image" Target="../media/image7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0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0.png"/><Relationship Id="rId5" Type="http://schemas.openxmlformats.org/officeDocument/2006/relationships/image" Target="../media/image210.png"/><Relationship Id="rId4" Type="http://schemas.openxmlformats.org/officeDocument/2006/relationships/image" Target="../media/image20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tiff"/><Relationship Id="rId3" Type="http://schemas.openxmlformats.org/officeDocument/2006/relationships/image" Target="../media/image1.tiff"/><Relationship Id="rId7" Type="http://schemas.openxmlformats.org/officeDocument/2006/relationships/image" Target="../media/image5.tif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tiff"/><Relationship Id="rId5" Type="http://schemas.openxmlformats.org/officeDocument/2006/relationships/image" Target="../media/image3.tiff"/><Relationship Id="rId10" Type="http://schemas.openxmlformats.org/officeDocument/2006/relationships/image" Target="../media/image36.png"/><Relationship Id="rId4" Type="http://schemas.openxmlformats.org/officeDocument/2006/relationships/image" Target="../media/image2.tiff"/><Relationship Id="rId9" Type="http://schemas.openxmlformats.org/officeDocument/2006/relationships/image" Target="../media/image7.tif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bartoszmilewski.com/2014/10/28/category-theory-for-programmers-the-preface/" TargetMode="External"/><Relationship Id="rId2" Type="http://schemas.openxmlformats.org/officeDocument/2006/relationships/hyperlink" Target="https://www.typescriptlang.org/docs/handbook/advanced-types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ymekesser/a-type-of-magic-presentation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5CB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8D56694-37D2-4CBF-B91A-1AE93A5AB927}"/>
              </a:ext>
            </a:extLst>
          </p:cNvPr>
          <p:cNvSpPr/>
          <p:nvPr/>
        </p:nvSpPr>
        <p:spPr>
          <a:xfrm rot="21047723">
            <a:off x="-728707" y="-1208004"/>
            <a:ext cx="15082248" cy="3523438"/>
          </a:xfrm>
          <a:prstGeom prst="rect">
            <a:avLst/>
          </a:prstGeom>
          <a:solidFill>
            <a:srgbClr val="34E88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</a:t>
            </a:r>
            <a:endParaRPr lang="en-CH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DF418A5-7330-6442-A930-363483F519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" y="-19487"/>
            <a:ext cx="12192000" cy="346621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70CB353-0CB3-EA4F-A940-0CAEC58FC535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45000"/>
          </a:blip>
          <a:stretch>
            <a:fillRect/>
          </a:stretch>
        </p:blipFill>
        <p:spPr>
          <a:xfrm>
            <a:off x="-60845" y="93623"/>
            <a:ext cx="12288313" cy="691608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AE58066-4B25-8343-A833-073EEFE3FB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086477">
            <a:off x="4971366" y="494704"/>
            <a:ext cx="2918906" cy="144758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FFA590C-C682-1744-B441-018C6A8097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43850" y="-13699"/>
            <a:ext cx="1970425" cy="345464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D7F7689-E0E8-F546-85A5-646A96B2BF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654378">
            <a:off x="6850894" y="2418940"/>
            <a:ext cx="2942394" cy="168136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BAB8961-A76C-F24D-9423-87CA11466580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6703" y="381688"/>
            <a:ext cx="2044979" cy="113012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227B47E-728A-8C48-9C9A-94FF5513DCE4}"/>
              </a:ext>
            </a:extLst>
          </p:cNvPr>
          <p:cNvSpPr txBox="1"/>
          <p:nvPr/>
        </p:nvSpPr>
        <p:spPr>
          <a:xfrm>
            <a:off x="326704" y="4209613"/>
            <a:ext cx="11654014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ea typeface="+mn-lt"/>
                <a:cs typeface="+mn-lt"/>
              </a:rPr>
              <a:t>It’s a Type of Magic</a:t>
            </a:r>
            <a:endParaRPr lang="en-US" dirty="0">
              <a:solidFill>
                <a:srgbClr val="000000"/>
              </a:solidFill>
              <a:cs typeface="Calibri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7DFB2C2-9B6D-AC41-88DA-EAB900A8E92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976950">
            <a:off x="9485456" y="321007"/>
            <a:ext cx="2466155" cy="206758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533C89A-802F-482C-9B67-73E489F8E087}"/>
              </a:ext>
            </a:extLst>
          </p:cNvPr>
          <p:cNvSpPr txBox="1"/>
          <p:nvPr/>
        </p:nvSpPr>
        <p:spPr>
          <a:xfrm>
            <a:off x="10299181" y="6029995"/>
            <a:ext cx="16836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chemeClr val="bg1"/>
                </a:solidFill>
              </a:rPr>
              <a:t>#CTD2019</a:t>
            </a:r>
            <a:endParaRPr lang="en-CH" sz="280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CED61D3-4DAC-4828-971E-5717183743F7}"/>
              </a:ext>
            </a:extLst>
          </p:cNvPr>
          <p:cNvSpPr txBox="1"/>
          <p:nvPr/>
        </p:nvSpPr>
        <p:spPr>
          <a:xfrm>
            <a:off x="409832" y="6040519"/>
            <a:ext cx="10876051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Yacine Mekesser</a:t>
            </a:r>
          </a:p>
        </p:txBody>
      </p:sp>
    </p:spTree>
    <p:extLst>
      <p:ext uri="{BB962C8B-B14F-4D97-AF65-F5344CB8AC3E}">
        <p14:creationId xmlns:p14="http://schemas.microsoft.com/office/powerpoint/2010/main" val="7777531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0E926D-1FFA-4FA8-AE3C-4AA044003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Intuition: Counting inhabitants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EBA352-6E16-46EF-BDF0-C02C599B09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/>
              <a:t>Boolean?</a:t>
            </a:r>
          </a:p>
          <a:p>
            <a:endParaRPr lang="de-CH" dirty="0"/>
          </a:p>
          <a:p>
            <a:r>
              <a:rPr lang="de-CH" dirty="0"/>
              <a:t>Integer?</a:t>
            </a:r>
          </a:p>
          <a:p>
            <a:endParaRPr lang="de-CH" dirty="0"/>
          </a:p>
          <a:p>
            <a:r>
              <a:rPr lang="de-CH" dirty="0"/>
              <a:t>String?</a:t>
            </a:r>
          </a:p>
          <a:p>
            <a:endParaRPr lang="en-GB" dirty="0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447F83E5-B92C-433B-9090-D15BB0FCBC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1" t="35556" r="48709" b="33784"/>
          <a:stretch/>
        </p:blipFill>
        <p:spPr bwMode="auto">
          <a:xfrm>
            <a:off x="648934" y="4530221"/>
            <a:ext cx="2292627" cy="2070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774656B7-2570-4880-83EB-832E2874CC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95" t="52664" r="7289" b="7336"/>
          <a:stretch/>
        </p:blipFill>
        <p:spPr bwMode="auto">
          <a:xfrm>
            <a:off x="4052768" y="3388877"/>
            <a:ext cx="3414066" cy="3357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>
            <a:extLst>
              <a:ext uri="{FF2B5EF4-FFF2-40B4-BE49-F238E27FC236}">
                <a16:creationId xmlns:a16="http://schemas.microsoft.com/office/drawing/2014/main" id="{E0F33384-9F3B-41BD-B4F0-250AFA1936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80" t="3082" r="6522" b="53970"/>
          <a:stretch/>
        </p:blipFill>
        <p:spPr bwMode="auto">
          <a:xfrm>
            <a:off x="7578646" y="2097075"/>
            <a:ext cx="4613354" cy="4649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2226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992C75-E426-4313-99A1-3BE5A4B55E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C#, Java, etc: </a:t>
            </a:r>
            <a:r>
              <a:rPr lang="en-GB" i="1" dirty="0"/>
              <a:t>Nominal</a:t>
            </a:r>
            <a:r>
              <a:rPr lang="en-GB" dirty="0"/>
              <a:t> type systems</a:t>
            </a:r>
          </a:p>
          <a:p>
            <a:r>
              <a:rPr lang="en-GB" dirty="0"/>
              <a:t>TypeScript, Haskell, Elm: types are defined by their shape, </a:t>
            </a:r>
            <a:r>
              <a:rPr lang="en-GB" i="1" dirty="0"/>
              <a:t>not</a:t>
            </a:r>
            <a:r>
              <a:rPr lang="en-GB" dirty="0"/>
              <a:t> their names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6CD5BA-7D78-42F9-9A43-A3C28C5D6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Structural Type Equality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B5DD00-F01B-4F4D-B7CD-C8D29F2B993A}"/>
              </a:ext>
            </a:extLst>
          </p:cNvPr>
          <p:cNvSpPr txBox="1"/>
          <p:nvPr/>
        </p:nvSpPr>
        <p:spPr>
          <a:xfrm>
            <a:off x="574260" y="2568257"/>
            <a:ext cx="9817625" cy="224676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square">
            <a:spAutoFit/>
          </a:bodyPr>
          <a:lstStyle>
            <a:defPPr>
              <a:defRPr lang="de-DE"/>
            </a:defPPr>
            <a:lvl1pPr>
              <a:defRPr sz="2000">
                <a:solidFill>
                  <a:srgbClr val="569CD6"/>
                </a:solidFill>
                <a:latin typeface="Consolas" panose="020B0609020204030204" pitchFamily="49" charset="0"/>
              </a:defRPr>
            </a:lvl1pPr>
          </a:lstStyle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</a:p>
          <a:p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{ 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foo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};</a:t>
            </a:r>
          </a:p>
          <a:p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{ 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foo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};</a:t>
            </a: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{ 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foo: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"bar"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}</a:t>
            </a:r>
          </a:p>
          <a:p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 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 no compile error, type A is equal to B</a:t>
            </a:r>
          </a:p>
          <a:p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81444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992C75-E426-4313-99A1-3BE5A4B55E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Types can also overlap</a:t>
            </a:r>
          </a:p>
          <a:p>
            <a:r>
              <a:rPr lang="en-GB" dirty="0" err="1"/>
              <a:t>personWithContact</a:t>
            </a:r>
            <a:r>
              <a:rPr lang="en-GB" dirty="0"/>
              <a:t> is a subtype of </a:t>
            </a:r>
            <a:br>
              <a:rPr lang="en-GB" dirty="0"/>
            </a:br>
            <a:r>
              <a:rPr lang="en-GB" dirty="0"/>
              <a:t>both Person and Contact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7A583B-750C-4AAD-B57C-A0EDF9940D0F}"/>
              </a:ext>
            </a:extLst>
          </p:cNvPr>
          <p:cNvSpPr txBox="1"/>
          <p:nvPr/>
        </p:nvSpPr>
        <p:spPr>
          <a:xfrm>
            <a:off x="423654" y="1137097"/>
            <a:ext cx="6290930" cy="255454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square">
            <a:spAutoFit/>
          </a:bodyPr>
          <a:lstStyle>
            <a:defPPr>
              <a:defRPr lang="de-DE"/>
            </a:defPPr>
            <a:lvl1pPr>
              <a:defRPr sz="2000">
                <a:solidFill>
                  <a:srgbClr val="569CD6"/>
                </a:solidFill>
                <a:latin typeface="Consolas" panose="020B0609020204030204" pitchFamily="49" charset="0"/>
              </a:defRPr>
            </a:lvl1pPr>
          </a:lstStyle>
          <a:p>
            <a:r>
              <a:rPr lang="en-US" dirty="0"/>
              <a:t>declare</a:t>
            </a:r>
            <a:r>
              <a:rPr lang="en-US" dirty="0">
                <a:solidFill>
                  <a:srgbClr val="D4D4D4"/>
                </a:solidFill>
              </a:rPr>
              <a:t> </a:t>
            </a:r>
            <a:r>
              <a:rPr lang="en-US" dirty="0"/>
              <a:t>function</a:t>
            </a:r>
            <a:r>
              <a:rPr lang="en-US" dirty="0">
                <a:solidFill>
                  <a:srgbClr val="D4D4D4"/>
                </a:solidFill>
              </a:rPr>
              <a:t> </a:t>
            </a:r>
            <a:r>
              <a:rPr lang="en-US" dirty="0">
                <a:solidFill>
                  <a:srgbClr val="DCDCAA"/>
                </a:solidFill>
              </a:rPr>
              <a:t>call</a:t>
            </a:r>
            <a:r>
              <a:rPr lang="en-US" dirty="0">
                <a:solidFill>
                  <a:srgbClr val="D4D4D4"/>
                </a:solidFill>
              </a:rPr>
              <a:t>(</a:t>
            </a:r>
            <a:r>
              <a:rPr lang="en-US" dirty="0">
                <a:solidFill>
                  <a:srgbClr val="9CDCFE"/>
                </a:solidFill>
              </a:rPr>
              <a:t>c</a:t>
            </a:r>
            <a:r>
              <a:rPr lang="en-US" dirty="0">
                <a:solidFill>
                  <a:srgbClr val="D4D4D4"/>
                </a:solidFill>
              </a:rPr>
              <a:t>: </a:t>
            </a:r>
            <a:r>
              <a:rPr lang="en-US" dirty="0">
                <a:solidFill>
                  <a:srgbClr val="4EC9B0"/>
                </a:solidFill>
              </a:rPr>
              <a:t>Contact</a:t>
            </a:r>
            <a:r>
              <a:rPr lang="en-US" dirty="0">
                <a:solidFill>
                  <a:srgbClr val="D4D4D4"/>
                </a:solidFill>
              </a:rPr>
              <a:t>): </a:t>
            </a:r>
            <a:r>
              <a:rPr lang="en-US" dirty="0" err="1">
                <a:solidFill>
                  <a:srgbClr val="4EC9B0"/>
                </a:solidFill>
              </a:rPr>
              <a:t>boolean</a:t>
            </a:r>
            <a:r>
              <a:rPr lang="en-US" dirty="0">
                <a:solidFill>
                  <a:srgbClr val="D4D4D4"/>
                </a:solidFill>
              </a:rPr>
              <a:t>;</a:t>
            </a:r>
          </a:p>
          <a:p>
            <a:br>
              <a:rPr lang="en-US" dirty="0">
                <a:solidFill>
                  <a:srgbClr val="D4D4D4"/>
                </a:solidFill>
              </a:rPr>
            </a:br>
            <a:r>
              <a:rPr lang="en-US" dirty="0"/>
              <a:t>var</a:t>
            </a:r>
            <a:r>
              <a:rPr lang="en-US" dirty="0">
                <a:solidFill>
                  <a:srgbClr val="D4D4D4"/>
                </a:solidFill>
              </a:rPr>
              <a:t> </a:t>
            </a:r>
            <a:r>
              <a:rPr lang="en-US" dirty="0" err="1">
                <a:solidFill>
                  <a:srgbClr val="9CDCFE"/>
                </a:solidFill>
              </a:rPr>
              <a:t>personWithContact</a:t>
            </a:r>
            <a:r>
              <a:rPr lang="en-US" dirty="0">
                <a:solidFill>
                  <a:srgbClr val="D4D4D4"/>
                </a:solidFill>
              </a:rPr>
              <a:t> = {</a:t>
            </a:r>
          </a:p>
          <a:p>
            <a:r>
              <a:rPr lang="en-US" dirty="0">
                <a:solidFill>
                  <a:srgbClr val="9CDCFE"/>
                </a:solidFill>
              </a:rPr>
              <a:t>name:</a:t>
            </a:r>
            <a:r>
              <a:rPr lang="en-US" dirty="0">
                <a:solidFill>
                  <a:srgbClr val="D4D4D4"/>
                </a:solidFill>
              </a:rPr>
              <a:t> </a:t>
            </a:r>
            <a:r>
              <a:rPr lang="en-US" dirty="0">
                <a:solidFill>
                  <a:srgbClr val="CE9178"/>
                </a:solidFill>
              </a:rPr>
              <a:t>"JoJo"</a:t>
            </a:r>
            <a:r>
              <a:rPr lang="en-US" dirty="0">
                <a:solidFill>
                  <a:srgbClr val="D4D4D4"/>
                </a:solidFill>
              </a:rPr>
              <a:t>,</a:t>
            </a:r>
          </a:p>
          <a:p>
            <a:r>
              <a:rPr lang="en-US" dirty="0">
                <a:solidFill>
                  <a:srgbClr val="9CDCFE"/>
                </a:solidFill>
              </a:rPr>
              <a:t>phone:</a:t>
            </a:r>
            <a:r>
              <a:rPr lang="en-US" dirty="0">
                <a:solidFill>
                  <a:srgbClr val="D4D4D4"/>
                </a:solidFill>
              </a:rPr>
              <a:t> </a:t>
            </a:r>
            <a:r>
              <a:rPr lang="en-US" dirty="0">
                <a:solidFill>
                  <a:srgbClr val="CE9178"/>
                </a:solidFill>
              </a:rPr>
              <a:t>"079 123 45 67"</a:t>
            </a:r>
            <a:endParaRPr lang="en-US" dirty="0">
              <a:solidFill>
                <a:srgbClr val="D4D4D4"/>
              </a:solidFill>
            </a:endParaRPr>
          </a:p>
          <a:p>
            <a:r>
              <a:rPr lang="en-US" dirty="0">
                <a:solidFill>
                  <a:srgbClr val="D4D4D4"/>
                </a:solidFill>
              </a:rPr>
              <a:t>};</a:t>
            </a:r>
          </a:p>
          <a:p>
            <a:br>
              <a:rPr lang="en-US" dirty="0">
                <a:solidFill>
                  <a:srgbClr val="D4D4D4"/>
                </a:solidFill>
              </a:rPr>
            </a:br>
            <a:r>
              <a:rPr lang="en-US" dirty="0">
                <a:solidFill>
                  <a:srgbClr val="DCDCAA"/>
                </a:solidFill>
              </a:rPr>
              <a:t>call</a:t>
            </a:r>
            <a:r>
              <a:rPr lang="en-US" dirty="0">
                <a:solidFill>
                  <a:srgbClr val="D4D4D4"/>
                </a:solidFill>
              </a:rPr>
              <a:t>(</a:t>
            </a:r>
            <a:r>
              <a:rPr lang="en-US" dirty="0" err="1">
                <a:solidFill>
                  <a:srgbClr val="9CDCFE"/>
                </a:solidFill>
              </a:rPr>
              <a:t>personWithContact</a:t>
            </a:r>
            <a:r>
              <a:rPr lang="en-US" dirty="0">
                <a:solidFill>
                  <a:srgbClr val="D4D4D4"/>
                </a:solidFill>
              </a:rPr>
              <a:t>);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6CD5BA-7D78-42F9-9A43-A3C28C5D6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Structural Type Equality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7EEDABCB-C94C-437B-B1DD-0946E6D0EF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42" t="19147" r="3327" b="43566"/>
          <a:stretch/>
        </p:blipFill>
        <p:spPr bwMode="auto">
          <a:xfrm>
            <a:off x="6490289" y="3024350"/>
            <a:ext cx="5588745" cy="3728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27108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04449A3-B222-4C65-9660-9075B9C84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Basic </a:t>
            </a:r>
            <a:r>
              <a:rPr lang="de-CH" dirty="0" err="1"/>
              <a:t>Types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339308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19B9E-4CF6-4D7C-8C93-37477D094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Singleton </a:t>
            </a:r>
            <a:r>
              <a:rPr lang="de-CH" dirty="0" err="1"/>
              <a:t>Types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54710B-43EB-4A50-81F2-5D5D6C77B7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err="1"/>
              <a:t>Types</a:t>
            </a:r>
            <a:r>
              <a:rPr lang="de-CH" dirty="0"/>
              <a:t> </a:t>
            </a:r>
            <a:r>
              <a:rPr lang="de-CH" dirty="0" err="1"/>
              <a:t>with</a:t>
            </a:r>
            <a:r>
              <a:rPr lang="de-CH" dirty="0"/>
              <a:t> </a:t>
            </a:r>
            <a:r>
              <a:rPr lang="de-CH" dirty="0" err="1"/>
              <a:t>only</a:t>
            </a:r>
            <a:r>
              <a:rPr lang="de-CH" dirty="0"/>
              <a:t> </a:t>
            </a:r>
            <a:r>
              <a:rPr lang="de-CH" dirty="0" err="1"/>
              <a:t>one</a:t>
            </a:r>
            <a:r>
              <a:rPr lang="de-CH" dirty="0"/>
              <a:t> </a:t>
            </a:r>
            <a:r>
              <a:rPr lang="de-CH" dirty="0" err="1"/>
              <a:t>inhabitant</a:t>
            </a:r>
            <a:endParaRPr lang="de-CH" dirty="0"/>
          </a:p>
          <a:p>
            <a:endParaRPr lang="de-CH" dirty="0"/>
          </a:p>
          <a:p>
            <a:r>
              <a:rPr lang="de-CH" dirty="0"/>
              <a:t>In </a:t>
            </a:r>
            <a:r>
              <a:rPr lang="de-CH" dirty="0" err="1"/>
              <a:t>Typescript</a:t>
            </a:r>
            <a:r>
              <a:rPr lang="de-CH" dirty="0"/>
              <a:t>:</a:t>
            </a:r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6CAC0203-0BF0-4A90-A562-D967444214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94" t="43929" r="29255" b="29211"/>
          <a:stretch/>
        </p:blipFill>
        <p:spPr bwMode="auto">
          <a:xfrm>
            <a:off x="8039443" y="1526325"/>
            <a:ext cx="3831849" cy="3511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85A615F-35D3-40E0-B270-F323201AACBC}"/>
              </a:ext>
            </a:extLst>
          </p:cNvPr>
          <p:cNvSpPr/>
          <p:nvPr/>
        </p:nvSpPr>
        <p:spPr>
          <a:xfrm>
            <a:off x="1184927" y="4722768"/>
            <a:ext cx="3711272" cy="40011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none">
            <a:spAutoFit/>
          </a:bodyPr>
          <a:lstStyle/>
          <a:p>
            <a:r>
              <a:rPr lang="de-CH" sz="2000" dirty="0" err="1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sz="2000" dirty="0">
                <a:solidFill>
                  <a:srgbClr val="9CDCFE"/>
                </a:solidFill>
                <a:latin typeface="Consolas" panose="020B0609020204030204" pitchFamily="49" charset="0"/>
              </a:rPr>
              <a:t>x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de-CH" sz="20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de-CH" sz="2000" dirty="0" err="1">
                <a:solidFill>
                  <a:srgbClr val="CE9178"/>
                </a:solidFill>
                <a:latin typeface="Consolas" panose="020B0609020204030204" pitchFamily="49" charset="0"/>
              </a:rPr>
              <a:t>foo</a:t>
            </a:r>
            <a:r>
              <a:rPr lang="de-CH" sz="20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; </a:t>
            </a:r>
            <a:r>
              <a:rPr lang="de-CH" sz="2000" dirty="0">
                <a:solidFill>
                  <a:srgbClr val="6A9955"/>
                </a:solidFill>
                <a:latin typeface="Consolas" panose="020B0609020204030204" pitchFamily="49" charset="0"/>
              </a:rPr>
              <a:t>// "</a:t>
            </a:r>
            <a:r>
              <a:rPr lang="de-CH" sz="2000" dirty="0" err="1">
                <a:solidFill>
                  <a:srgbClr val="6A9955"/>
                </a:solidFill>
                <a:latin typeface="Consolas" panose="020B0609020204030204" pitchFamily="49" charset="0"/>
              </a:rPr>
              <a:t>foo</a:t>
            </a:r>
            <a:r>
              <a:rPr lang="de-CH" sz="2000" dirty="0">
                <a:solidFill>
                  <a:srgbClr val="6A9955"/>
                </a:solidFill>
                <a:latin typeface="Consolas" panose="020B0609020204030204" pitchFamily="49" charset="0"/>
              </a:rPr>
              <a:t>"</a:t>
            </a:r>
            <a:endParaRPr lang="de-CH" sz="2000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E2ACDF3-0179-4497-8758-F02BE247C24B}"/>
              </a:ext>
            </a:extLst>
          </p:cNvPr>
          <p:cNvSpPr/>
          <p:nvPr/>
        </p:nvSpPr>
        <p:spPr>
          <a:xfrm>
            <a:off x="1184927" y="5340113"/>
            <a:ext cx="2601192" cy="40011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de-CH" sz="2000" dirty="0" err="1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sz="2000" dirty="0">
                <a:solidFill>
                  <a:srgbClr val="9CDCFE"/>
                </a:solidFill>
                <a:latin typeface="Consolas" panose="020B0609020204030204" pitchFamily="49" charset="0"/>
              </a:rPr>
              <a:t>y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de-CH" sz="2000" dirty="0">
                <a:solidFill>
                  <a:srgbClr val="B5CEA8"/>
                </a:solidFill>
                <a:latin typeface="Consolas" panose="020B0609020204030204" pitchFamily="49" charset="0"/>
              </a:rPr>
              <a:t>5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; </a:t>
            </a:r>
            <a:r>
              <a:rPr lang="de-CH" sz="2000" dirty="0">
                <a:solidFill>
                  <a:srgbClr val="6A9955"/>
                </a:solidFill>
                <a:latin typeface="Consolas" panose="020B0609020204030204" pitchFamily="49" charset="0"/>
              </a:rPr>
              <a:t>// 5</a:t>
            </a:r>
            <a:endParaRPr lang="de-CH" sz="2000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4F1EBD1-BA5E-4717-AC83-43F0E175553A}"/>
              </a:ext>
            </a:extLst>
          </p:cNvPr>
          <p:cNvSpPr/>
          <p:nvPr/>
        </p:nvSpPr>
        <p:spPr>
          <a:xfrm>
            <a:off x="1184927" y="4105423"/>
            <a:ext cx="3147015" cy="40011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none">
            <a:spAutoFit/>
          </a:bodyPr>
          <a:lstStyle/>
          <a:p>
            <a:r>
              <a:rPr lang="de-CH" sz="2000">
                <a:solidFill>
                  <a:srgbClr val="569CD6"/>
                </a:solidFill>
                <a:latin typeface="Consolas" panose="020B0609020204030204" pitchFamily="49" charset="0"/>
              </a:rPr>
              <a:t>let</a:t>
            </a:r>
            <a:r>
              <a:rPr lang="de-CH" sz="200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sz="2000">
                <a:solidFill>
                  <a:srgbClr val="9CDCFE"/>
                </a:solidFill>
                <a:latin typeface="Consolas" panose="020B0609020204030204" pitchFamily="49" charset="0"/>
              </a:rPr>
              <a:t>a</a:t>
            </a:r>
            <a:r>
              <a:rPr lang="de-CH" sz="200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de-CH" sz="2000">
                <a:solidFill>
                  <a:srgbClr val="569CD6"/>
                </a:solidFill>
                <a:latin typeface="Consolas" panose="020B0609020204030204" pitchFamily="49" charset="0"/>
              </a:rPr>
              <a:t>null</a:t>
            </a:r>
            <a:r>
              <a:rPr lang="de-CH" sz="2000">
                <a:solidFill>
                  <a:srgbClr val="D4D4D4"/>
                </a:solidFill>
                <a:latin typeface="Consolas" panose="020B0609020204030204" pitchFamily="49" charset="0"/>
              </a:rPr>
              <a:t>; </a:t>
            </a:r>
            <a:r>
              <a:rPr lang="de-CH" sz="2000">
                <a:solidFill>
                  <a:srgbClr val="6A9955"/>
                </a:solidFill>
                <a:latin typeface="Consolas" panose="020B0609020204030204" pitchFamily="49" charset="0"/>
              </a:rPr>
              <a:t>// null</a:t>
            </a:r>
            <a:endParaRPr lang="de-CH" sz="200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6A52AA5-3753-44A7-943C-05C785A96AD1}"/>
              </a:ext>
            </a:extLst>
          </p:cNvPr>
          <p:cNvSpPr/>
          <p:nvPr/>
        </p:nvSpPr>
        <p:spPr>
          <a:xfrm>
            <a:off x="1184927" y="3488078"/>
            <a:ext cx="2864887" cy="40011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none">
            <a:spAutoFit/>
          </a:bodyPr>
          <a:lstStyle/>
          <a:p>
            <a:r>
              <a:rPr lang="de-CH" sz="2000" dirty="0" err="1">
                <a:solidFill>
                  <a:srgbClr val="569CD6"/>
                </a:solidFill>
                <a:latin typeface="Consolas" panose="020B0609020204030204" pitchFamily="49" charset="0"/>
              </a:rPr>
              <a:t>let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sz="2000" dirty="0">
                <a:solidFill>
                  <a:srgbClr val="9CDCFE"/>
                </a:solidFill>
                <a:latin typeface="Consolas" panose="020B0609020204030204" pitchFamily="49" charset="0"/>
              </a:rPr>
              <a:t>u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; </a:t>
            </a:r>
            <a:r>
              <a:rPr lang="de-CH" sz="2000" dirty="0">
                <a:solidFill>
                  <a:srgbClr val="6A9955"/>
                </a:solidFill>
                <a:latin typeface="Consolas" panose="020B0609020204030204" pitchFamily="49" charset="0"/>
              </a:rPr>
              <a:t>// </a:t>
            </a:r>
            <a:r>
              <a:rPr lang="de-CH" sz="2000" dirty="0" err="1">
                <a:solidFill>
                  <a:srgbClr val="6A9955"/>
                </a:solidFill>
                <a:latin typeface="Consolas" panose="020B0609020204030204" pitchFamily="49" charset="0"/>
              </a:rPr>
              <a:t>undefined</a:t>
            </a:r>
            <a:endParaRPr lang="de-CH" sz="2000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0405BC7-B2A0-44A7-9368-BDC968E6D1E7}"/>
              </a:ext>
            </a:extLst>
          </p:cNvPr>
          <p:cNvGrpSpPr/>
          <p:nvPr/>
        </p:nvGrpSpPr>
        <p:grpSpPr>
          <a:xfrm>
            <a:off x="5063839" y="4640470"/>
            <a:ext cx="2752895" cy="1220932"/>
            <a:chOff x="5118908" y="4578235"/>
            <a:chExt cx="2752895" cy="12209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F322AF8-0ECE-48C7-B9E1-98A0C715A938}"/>
                </a:ext>
              </a:extLst>
            </p:cNvPr>
            <p:cNvSpPr txBox="1"/>
            <p:nvPr/>
          </p:nvSpPr>
          <p:spPr>
            <a:xfrm>
              <a:off x="5648149" y="4902791"/>
              <a:ext cx="222365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CH" sz="2800" dirty="0">
                  <a:latin typeface="Roboto" panose="02000000000000000000" pitchFamily="2" charset="0"/>
                  <a:ea typeface="Roboto" panose="02000000000000000000" pitchFamily="2" charset="0"/>
                </a:rPr>
                <a:t>Type Literals</a:t>
              </a:r>
              <a:endParaRPr lang="en-GB" sz="2800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9" name="Right Brace 8">
              <a:extLst>
                <a:ext uri="{FF2B5EF4-FFF2-40B4-BE49-F238E27FC236}">
                  <a16:creationId xmlns:a16="http://schemas.microsoft.com/office/drawing/2014/main" id="{B39530EE-6545-4D53-86A8-DAFB3F411F9B}"/>
                </a:ext>
              </a:extLst>
            </p:cNvPr>
            <p:cNvSpPr/>
            <p:nvPr/>
          </p:nvSpPr>
          <p:spPr>
            <a:xfrm>
              <a:off x="5118908" y="4578235"/>
              <a:ext cx="306532" cy="1220932"/>
            </a:xfrm>
            <a:prstGeom prst="rightBrace">
              <a:avLst>
                <a:gd name="adj1" fmla="val 39102"/>
                <a:gd name="adj2" fmla="val 48298"/>
              </a:avLst>
            </a:pr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6900734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43706-69D0-401F-BF0C-12133E76F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Top </a:t>
            </a:r>
            <a:r>
              <a:rPr lang="de-CH" dirty="0" err="1"/>
              <a:t>Types</a:t>
            </a:r>
            <a:endParaRPr lang="en-GB" dirty="0"/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AD9C3E15-E5CB-4DB9-AB21-F41F744A74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142" t="10628" r="2333" b="62641"/>
          <a:stretch/>
        </p:blipFill>
        <p:spPr bwMode="auto">
          <a:xfrm>
            <a:off x="7659356" y="4031117"/>
            <a:ext cx="3474599" cy="2631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B7BE1223-A0C9-4D41-AD43-E79D44A8B2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47" r="53780" b="61482"/>
          <a:stretch/>
        </p:blipFill>
        <p:spPr bwMode="auto">
          <a:xfrm>
            <a:off x="716288" y="3877511"/>
            <a:ext cx="3230424" cy="2938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6B7E1B6-07FE-4F11-A12A-CFA7EFDB40BC}"/>
              </a:ext>
            </a:extLst>
          </p:cNvPr>
          <p:cNvSpPr/>
          <p:nvPr/>
        </p:nvSpPr>
        <p:spPr>
          <a:xfrm>
            <a:off x="899056" y="2702732"/>
            <a:ext cx="2864887" cy="132343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569CD6"/>
                </a:solidFill>
                <a:latin typeface="Consolas" panose="020B0609020204030204" pitchFamily="49" charset="0"/>
              </a:rPr>
              <a:t>let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9CDCFE"/>
                </a:solidFill>
                <a:latin typeface="Consolas" panose="020B0609020204030204" pitchFamily="49" charset="0"/>
              </a:rPr>
              <a:t>c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2000" dirty="0">
                <a:solidFill>
                  <a:srgbClr val="4EC9B0"/>
                </a:solidFill>
                <a:latin typeface="Consolas" panose="020B0609020204030204" pitchFamily="49" charset="0"/>
              </a:rPr>
              <a:t>any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sz="2000" dirty="0">
                <a:solidFill>
                  <a:srgbClr val="CE9178"/>
                </a:solidFill>
                <a:latin typeface="Consolas" panose="020B0609020204030204" pitchFamily="49" charset="0"/>
              </a:rPr>
              <a:t>"foo"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endParaRPr lang="de-CH" sz="2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e-CH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de-CH" sz="2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de-CH" sz="2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someFunction</a:t>
            </a:r>
            <a:r>
              <a:rPr lang="de-CH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  <a:endParaRPr lang="en-US" sz="2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569CD6"/>
                </a:solidFill>
                <a:latin typeface="Consolas" panose="020B0609020204030204" pitchFamily="49" charset="0"/>
              </a:rPr>
              <a:t>let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9CDCFE"/>
                </a:solidFill>
                <a:latin typeface="Consolas" panose="020B0609020204030204" pitchFamily="49" charset="0"/>
              </a:rPr>
              <a:t>d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2000" dirty="0">
                <a:solidFill>
                  <a:srgbClr val="4EC9B0"/>
                </a:solidFill>
                <a:latin typeface="Consolas" panose="020B0609020204030204" pitchFamily="49" charset="0"/>
              </a:rPr>
              <a:t>number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sz="2000" dirty="0">
                <a:solidFill>
                  <a:srgbClr val="9CDCFE"/>
                </a:solidFill>
                <a:latin typeface="Consolas" panose="020B0609020204030204" pitchFamily="49" charset="0"/>
              </a:rPr>
              <a:t>c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01A84F2-C294-406A-97D5-D9284F6C3240}"/>
              </a:ext>
            </a:extLst>
          </p:cNvPr>
          <p:cNvSpPr/>
          <p:nvPr/>
        </p:nvSpPr>
        <p:spPr>
          <a:xfrm>
            <a:off x="6936893" y="2702731"/>
            <a:ext cx="4698722" cy="132343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569CD6"/>
                </a:solidFill>
                <a:latin typeface="Consolas" panose="020B0609020204030204" pitchFamily="49" charset="0"/>
              </a:rPr>
              <a:t>let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9CDCFE"/>
                </a:solidFill>
                <a:latin typeface="Consolas" panose="020B0609020204030204" pitchFamily="49" charset="0"/>
              </a:rPr>
              <a:t>e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2000" dirty="0">
                <a:solidFill>
                  <a:srgbClr val="4EC9B0"/>
                </a:solidFill>
                <a:latin typeface="Consolas" panose="020B0609020204030204" pitchFamily="49" charset="0"/>
              </a:rPr>
              <a:t>unknown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sz="2000" dirty="0">
                <a:solidFill>
                  <a:srgbClr val="B5CEA8"/>
                </a:solidFill>
                <a:latin typeface="Consolas" panose="020B0609020204030204" pitchFamily="49" charset="0"/>
              </a:rPr>
              <a:t>42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  <a:endParaRPr lang="de-CH" sz="2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de-CH" sz="2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de-CH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de-CH" sz="2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de-CH" sz="2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toString</a:t>
            </a:r>
            <a:r>
              <a:rPr lang="de-CH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 </a:t>
            </a:r>
            <a:r>
              <a:rPr lang="de-CH" sz="2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 type </a:t>
            </a:r>
            <a:r>
              <a:rPr lang="de-CH" sz="20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error</a:t>
            </a:r>
            <a:endParaRPr lang="de-CH" sz="2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569CD6"/>
                </a:solidFill>
                <a:latin typeface="Consolas" panose="020B0609020204030204" pitchFamily="49" charset="0"/>
              </a:rPr>
              <a:t>let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9CDCFE"/>
                </a:solidFill>
                <a:latin typeface="Consolas" panose="020B0609020204030204" pitchFamily="49" charset="0"/>
              </a:rPr>
              <a:t>f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2000" dirty="0">
                <a:solidFill>
                  <a:srgbClr val="4EC9B0"/>
                </a:solidFill>
                <a:latin typeface="Consolas" panose="020B0609020204030204" pitchFamily="49" charset="0"/>
              </a:rPr>
              <a:t>string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sz="2000" dirty="0">
                <a:solidFill>
                  <a:srgbClr val="9CDCFE"/>
                </a:solidFill>
                <a:latin typeface="Consolas" panose="020B0609020204030204" pitchFamily="49" charset="0"/>
              </a:rPr>
              <a:t>e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; </a:t>
            </a:r>
            <a:r>
              <a:rPr lang="en-US" sz="2000" dirty="0">
                <a:solidFill>
                  <a:srgbClr val="6A9955"/>
                </a:solidFill>
                <a:latin typeface="Consolas" panose="020B0609020204030204" pitchFamily="49" charset="0"/>
              </a:rPr>
              <a:t>// type error</a:t>
            </a:r>
            <a:endParaRPr lang="en-US" sz="2000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0F104E4-A727-42D6-99D1-E79C7FDA811C}"/>
              </a:ext>
            </a:extLst>
          </p:cNvPr>
          <p:cNvSpPr txBox="1">
            <a:spLocks/>
          </p:cNvSpPr>
          <p:nvPr/>
        </p:nvSpPr>
        <p:spPr>
          <a:xfrm>
            <a:off x="268311" y="1184858"/>
            <a:ext cx="11655380" cy="50135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CH" dirty="0"/>
              <a:t>Also </a:t>
            </a:r>
            <a:r>
              <a:rPr lang="de-CH" i="1" dirty="0"/>
              <a:t>universal supertype</a:t>
            </a:r>
            <a:r>
              <a:rPr lang="de-CH" dirty="0"/>
              <a:t>, </a:t>
            </a:r>
            <a:r>
              <a:rPr lang="de-CH" dirty="0" err="1"/>
              <a:t>contains</a:t>
            </a:r>
            <a:r>
              <a:rPr lang="de-CH" dirty="0"/>
              <a:t> </a:t>
            </a:r>
            <a:r>
              <a:rPr lang="de-CH" dirty="0" err="1"/>
              <a:t>every</a:t>
            </a:r>
            <a:r>
              <a:rPr lang="de-CH" dirty="0"/>
              <a:t> possible </a:t>
            </a:r>
            <a:r>
              <a:rPr lang="de-CH" dirty="0" err="1"/>
              <a:t>value</a:t>
            </a:r>
            <a:r>
              <a:rPr lang="de-CH" dirty="0"/>
              <a:t>,</a:t>
            </a:r>
            <a:br>
              <a:rPr lang="de-CH" dirty="0"/>
            </a:br>
            <a:r>
              <a:rPr lang="de-CH" dirty="0" err="1"/>
              <a:t>equals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universal </a:t>
            </a:r>
            <a:r>
              <a:rPr lang="de-CH" dirty="0" err="1"/>
              <a:t>set</a:t>
            </a:r>
            <a:r>
              <a:rPr lang="de-CH" dirty="0"/>
              <a:t> </a:t>
            </a:r>
            <a:r>
              <a:rPr lang="de-CH" i="1" dirty="0"/>
              <a:t>U</a:t>
            </a:r>
          </a:p>
          <a:p>
            <a:r>
              <a:rPr lang="en-GB" dirty="0"/>
              <a:t>In typescript: </a:t>
            </a:r>
            <a:r>
              <a:rPr lang="en-GB" b="1" dirty="0"/>
              <a:t>any</a:t>
            </a:r>
            <a:r>
              <a:rPr lang="en-GB" dirty="0"/>
              <a:t> and </a:t>
            </a:r>
            <a:r>
              <a:rPr lang="en-GB" b="1" dirty="0" err="1"/>
              <a:t>unkown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311733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1C8C4A-DA34-4933-BE30-83EDE40DD3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 of using unknown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7A9F0C-3198-4D5F-B54B-3C995CC9FC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217E739-B41C-417F-B235-6F10CF968E55}"/>
              </a:ext>
            </a:extLst>
          </p:cNvPr>
          <p:cNvSpPr/>
          <p:nvPr/>
        </p:nvSpPr>
        <p:spPr>
          <a:xfrm>
            <a:off x="268309" y="1184858"/>
            <a:ext cx="11655380" cy="317009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de-CH" sz="2000" dirty="0">
                <a:solidFill>
                  <a:srgbClr val="569CD6"/>
                </a:solidFill>
                <a:latin typeface="Consolas" panose="020B0609020204030204" pitchFamily="49" charset="0"/>
              </a:rPr>
              <a:t>type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Duck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= { </a:t>
            </a:r>
            <a:r>
              <a:rPr lang="de-CH" sz="2000" dirty="0" err="1">
                <a:solidFill>
                  <a:srgbClr val="9CDCFE"/>
                </a:solidFill>
                <a:latin typeface="Consolas" panose="020B0609020204030204" pitchFamily="49" charset="0"/>
              </a:rPr>
              <a:t>walkSpeed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de-CH" sz="2000" dirty="0" err="1">
                <a:solidFill>
                  <a:srgbClr val="4EC9B0"/>
                </a:solidFill>
                <a:latin typeface="Consolas" panose="020B0609020204030204" pitchFamily="49" charset="0"/>
              </a:rPr>
              <a:t>number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de-CH" sz="2000" dirty="0" err="1">
                <a:solidFill>
                  <a:srgbClr val="DCDCAA"/>
                </a:solidFill>
                <a:latin typeface="Consolas" panose="020B0609020204030204" pitchFamily="49" charset="0"/>
              </a:rPr>
              <a:t>quack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: () </a:t>
            </a:r>
            <a:r>
              <a:rPr lang="de-CH" sz="2000" dirty="0">
                <a:solidFill>
                  <a:srgbClr val="569CD6"/>
                </a:solidFill>
                <a:latin typeface="Consolas" panose="020B0609020204030204" pitchFamily="49" charset="0"/>
              </a:rPr>
              <a:t>=&gt;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sz="2000" dirty="0" err="1">
                <a:solidFill>
                  <a:srgbClr val="4EC9B0"/>
                </a:solidFill>
                <a:latin typeface="Consolas" panose="020B0609020204030204" pitchFamily="49" charset="0"/>
              </a:rPr>
              <a:t>string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};</a:t>
            </a:r>
          </a:p>
          <a:p>
            <a:b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endParaRPr lang="de-CH" sz="2000" dirty="0">
              <a:solidFill>
                <a:srgbClr val="569CD6"/>
              </a:solidFill>
              <a:latin typeface="Consolas" panose="020B0609020204030204" pitchFamily="49" charset="0"/>
            </a:endParaRPr>
          </a:p>
          <a:p>
            <a:endParaRPr lang="de-CH" sz="2000" dirty="0">
              <a:solidFill>
                <a:srgbClr val="569CD6"/>
              </a:solidFill>
              <a:latin typeface="Consolas" panose="020B0609020204030204" pitchFamily="49" charset="0"/>
            </a:endParaRPr>
          </a:p>
          <a:p>
            <a:endParaRPr lang="de-CH" sz="2000" dirty="0">
              <a:solidFill>
                <a:srgbClr val="569CD6"/>
              </a:solidFill>
              <a:latin typeface="Consolas" panose="020B0609020204030204" pitchFamily="49" charset="0"/>
            </a:endParaRPr>
          </a:p>
          <a:p>
            <a:endParaRPr lang="de-CH" sz="2000" dirty="0">
              <a:solidFill>
                <a:srgbClr val="569CD6"/>
              </a:solidFill>
              <a:latin typeface="Consolas" panose="020B0609020204030204" pitchFamily="49" charset="0"/>
            </a:endParaRPr>
          </a:p>
          <a:p>
            <a:b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de-CH" sz="2000" dirty="0" err="1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sz="2000" dirty="0" err="1">
                <a:solidFill>
                  <a:srgbClr val="DCDCAA"/>
                </a:solidFill>
                <a:latin typeface="Consolas" panose="020B0609020204030204" pitchFamily="49" charset="0"/>
              </a:rPr>
              <a:t>tryQuack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de-CH" sz="2000" dirty="0">
                <a:solidFill>
                  <a:srgbClr val="9CDCFE"/>
                </a:solidFill>
                <a:latin typeface="Consolas" panose="020B0609020204030204" pitchFamily="49" charset="0"/>
              </a:rPr>
              <a:t>x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de-CH" sz="2000" dirty="0" err="1">
                <a:solidFill>
                  <a:srgbClr val="4EC9B0"/>
                </a:solidFill>
                <a:latin typeface="Consolas" panose="020B0609020204030204" pitchFamily="49" charset="0"/>
              </a:rPr>
              <a:t>unknown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de-CH" sz="2000" dirty="0">
                <a:solidFill>
                  <a:srgbClr val="C586C0"/>
                </a:solidFill>
                <a:latin typeface="Consolas" panose="020B0609020204030204" pitchFamily="49" charset="0"/>
              </a:rPr>
              <a:t>  </a:t>
            </a:r>
            <a:r>
              <a:rPr lang="de-CH" sz="2000" dirty="0" err="1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sz="2000" dirty="0" err="1">
                <a:solidFill>
                  <a:srgbClr val="9CDCFE"/>
                </a:solidFill>
                <a:latin typeface="Consolas" panose="020B0609020204030204" pitchFamily="49" charset="0"/>
              </a:rPr>
              <a:t>x</a:t>
            </a:r>
            <a:r>
              <a:rPr lang="de-CH" sz="2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de-CH" sz="2000" dirty="0" err="1">
                <a:solidFill>
                  <a:srgbClr val="DCDCAA"/>
                </a:solidFill>
                <a:latin typeface="Consolas" panose="020B0609020204030204" pitchFamily="49" charset="0"/>
              </a:rPr>
              <a:t>quack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5DDB022-D26E-4925-8637-646E777D850E}"/>
              </a:ext>
            </a:extLst>
          </p:cNvPr>
          <p:cNvCxnSpPr>
            <a:cxnSpLocks/>
          </p:cNvCxnSpPr>
          <p:nvPr/>
        </p:nvCxnSpPr>
        <p:spPr>
          <a:xfrm>
            <a:off x="1614316" y="4008043"/>
            <a:ext cx="1278296" cy="0"/>
          </a:xfrm>
          <a:prstGeom prst="line">
            <a:avLst/>
          </a:prstGeom>
          <a:ln w="57150">
            <a:solidFill>
              <a:srgbClr val="FF0000"/>
            </a:solidFill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Speech Bubble: Oval 6">
            <a:extLst>
              <a:ext uri="{FF2B5EF4-FFF2-40B4-BE49-F238E27FC236}">
                <a16:creationId xmlns:a16="http://schemas.microsoft.com/office/drawing/2014/main" id="{09D783EA-8F4B-4684-A8A6-BCF612820F7A}"/>
              </a:ext>
            </a:extLst>
          </p:cNvPr>
          <p:cNvSpPr/>
          <p:nvPr/>
        </p:nvSpPr>
        <p:spPr>
          <a:xfrm>
            <a:off x="4384961" y="3912419"/>
            <a:ext cx="5679415" cy="2227521"/>
          </a:xfrm>
          <a:prstGeom prst="wedgeEllipseCallout">
            <a:avLst>
              <a:gd name="adj1" fmla="val -67298"/>
              <a:gd name="adj2" fmla="val -48152"/>
            </a:avLst>
          </a:prstGeom>
          <a:solidFill>
            <a:schemeClr val="bg1">
              <a:lumMod val="95000"/>
            </a:schemeClr>
          </a:solidFill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3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Operations on an object of type unknown are not allowed</a:t>
            </a:r>
          </a:p>
        </p:txBody>
      </p:sp>
    </p:spTree>
    <p:extLst>
      <p:ext uri="{BB962C8B-B14F-4D97-AF65-F5344CB8AC3E}">
        <p14:creationId xmlns:p14="http://schemas.microsoft.com/office/powerpoint/2010/main" val="420486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1C8C4A-DA34-4933-BE30-83EDE40DD3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 of using unknown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7A9F0C-3198-4D5F-B54B-3C995CC9FC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217E739-B41C-417F-B235-6F10CF968E55}"/>
              </a:ext>
            </a:extLst>
          </p:cNvPr>
          <p:cNvSpPr/>
          <p:nvPr/>
        </p:nvSpPr>
        <p:spPr>
          <a:xfrm>
            <a:off x="268309" y="1184858"/>
            <a:ext cx="11655380" cy="440120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de-CH" sz="2000" dirty="0">
                <a:solidFill>
                  <a:srgbClr val="569CD6"/>
                </a:solidFill>
                <a:latin typeface="Consolas" panose="020B0609020204030204" pitchFamily="49" charset="0"/>
              </a:rPr>
              <a:t>type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Duck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= { </a:t>
            </a:r>
            <a:r>
              <a:rPr lang="de-CH" sz="2000" dirty="0" err="1">
                <a:solidFill>
                  <a:srgbClr val="9CDCFE"/>
                </a:solidFill>
                <a:latin typeface="Consolas" panose="020B0609020204030204" pitchFamily="49" charset="0"/>
              </a:rPr>
              <a:t>walkSpeed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de-CH" sz="2000" dirty="0" err="1">
                <a:solidFill>
                  <a:srgbClr val="4EC9B0"/>
                </a:solidFill>
                <a:latin typeface="Consolas" panose="020B0609020204030204" pitchFamily="49" charset="0"/>
              </a:rPr>
              <a:t>number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de-CH" sz="2000" dirty="0" err="1">
                <a:solidFill>
                  <a:srgbClr val="DCDCAA"/>
                </a:solidFill>
                <a:latin typeface="Consolas" panose="020B0609020204030204" pitchFamily="49" charset="0"/>
              </a:rPr>
              <a:t>quack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: () </a:t>
            </a:r>
            <a:r>
              <a:rPr lang="de-CH" sz="2000" dirty="0">
                <a:solidFill>
                  <a:srgbClr val="569CD6"/>
                </a:solidFill>
                <a:latin typeface="Consolas" panose="020B0609020204030204" pitchFamily="49" charset="0"/>
              </a:rPr>
              <a:t>=&gt;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sz="2000" dirty="0" err="1">
                <a:solidFill>
                  <a:srgbClr val="4EC9B0"/>
                </a:solidFill>
                <a:latin typeface="Consolas" panose="020B0609020204030204" pitchFamily="49" charset="0"/>
              </a:rPr>
              <a:t>string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};</a:t>
            </a:r>
          </a:p>
          <a:p>
            <a:b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de-CH" sz="2000" dirty="0" err="1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sz="2000" dirty="0" err="1">
                <a:solidFill>
                  <a:srgbClr val="DCDCAA"/>
                </a:solidFill>
                <a:latin typeface="Consolas" panose="020B0609020204030204" pitchFamily="49" charset="0"/>
              </a:rPr>
              <a:t>isDuck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de-CH" sz="2000" dirty="0" err="1">
                <a:solidFill>
                  <a:srgbClr val="9CDCFE"/>
                </a:solidFill>
                <a:latin typeface="Consolas" panose="020B0609020204030204" pitchFamily="49" charset="0"/>
              </a:rPr>
              <a:t>thing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de-CH" sz="2000" dirty="0" err="1">
                <a:solidFill>
                  <a:srgbClr val="4EC9B0"/>
                </a:solidFill>
                <a:latin typeface="Consolas" panose="020B0609020204030204" pitchFamily="49" charset="0"/>
              </a:rPr>
              <a:t>unknown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): </a:t>
            </a:r>
            <a:r>
              <a:rPr lang="de-CH" sz="2000" dirty="0" err="1">
                <a:solidFill>
                  <a:srgbClr val="4EC9B0"/>
                </a:solidFill>
                <a:latin typeface="Consolas" panose="020B0609020204030204" pitchFamily="49" charset="0"/>
              </a:rPr>
              <a:t>thing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sz="2000" dirty="0" err="1">
                <a:solidFill>
                  <a:srgbClr val="569CD6"/>
                </a:solidFill>
                <a:latin typeface="Consolas" panose="020B0609020204030204" pitchFamily="49" charset="0"/>
              </a:rPr>
              <a:t>is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Duck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de-CH" sz="2000" dirty="0">
                <a:solidFill>
                  <a:srgbClr val="C586C0"/>
                </a:solidFill>
                <a:latin typeface="Consolas" panose="020B0609020204030204" pitchFamily="49" charset="0"/>
              </a:rPr>
              <a:t>  </a:t>
            </a:r>
            <a:r>
              <a:rPr lang="de-CH" sz="2000" dirty="0" err="1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sz="2000" dirty="0" err="1">
                <a:solidFill>
                  <a:srgbClr val="569CD6"/>
                </a:solidFill>
                <a:latin typeface="Consolas" panose="020B0609020204030204" pitchFamily="49" charset="0"/>
              </a:rPr>
              <a:t>typeof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de-CH" sz="2000" dirty="0" err="1">
                <a:solidFill>
                  <a:srgbClr val="9CDCFE"/>
                </a:solidFill>
                <a:latin typeface="Consolas" panose="020B0609020204030204" pitchFamily="49" charset="0"/>
              </a:rPr>
              <a:t>thing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sz="2000" dirty="0" err="1">
                <a:solidFill>
                  <a:srgbClr val="C586C0"/>
                </a:solidFill>
                <a:latin typeface="Consolas" panose="020B0609020204030204" pitchFamily="49" charset="0"/>
              </a:rPr>
              <a:t>as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Duck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).</a:t>
            </a:r>
            <a:r>
              <a:rPr lang="de-CH" sz="2000" dirty="0" err="1">
                <a:solidFill>
                  <a:srgbClr val="9CDCFE"/>
                </a:solidFill>
                <a:latin typeface="Consolas" panose="020B0609020204030204" pitchFamily="49" charset="0"/>
              </a:rPr>
              <a:t>walkSpeed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=== </a:t>
            </a:r>
            <a:r>
              <a:rPr lang="de-CH" sz="20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de-CH" sz="2000" dirty="0" err="1">
                <a:solidFill>
                  <a:srgbClr val="CE9178"/>
                </a:solidFill>
                <a:latin typeface="Consolas" panose="020B0609020204030204" pitchFamily="49" charset="0"/>
              </a:rPr>
              <a:t>number</a:t>
            </a:r>
            <a:r>
              <a:rPr lang="de-CH" sz="20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endParaRPr lang="de-CH" sz="2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     &amp;&amp; </a:t>
            </a:r>
            <a:r>
              <a:rPr lang="de-CH" sz="2000" dirty="0" err="1">
                <a:solidFill>
                  <a:srgbClr val="569CD6"/>
                </a:solidFill>
                <a:latin typeface="Consolas" panose="020B0609020204030204" pitchFamily="49" charset="0"/>
              </a:rPr>
              <a:t>typeof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de-CH" sz="2000" dirty="0" err="1">
                <a:solidFill>
                  <a:srgbClr val="9CDCFE"/>
                </a:solidFill>
                <a:latin typeface="Consolas" panose="020B0609020204030204" pitchFamily="49" charset="0"/>
              </a:rPr>
              <a:t>thing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sz="2000" dirty="0" err="1">
                <a:solidFill>
                  <a:srgbClr val="C586C0"/>
                </a:solidFill>
                <a:latin typeface="Consolas" panose="020B0609020204030204" pitchFamily="49" charset="0"/>
              </a:rPr>
              <a:t>as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Duck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).</a:t>
            </a:r>
            <a:r>
              <a:rPr lang="de-CH" sz="2000" dirty="0" err="1">
                <a:solidFill>
                  <a:srgbClr val="9CDCFE"/>
                </a:solidFill>
                <a:latin typeface="Consolas" panose="020B0609020204030204" pitchFamily="49" charset="0"/>
              </a:rPr>
              <a:t>quack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=== </a:t>
            </a:r>
            <a:r>
              <a:rPr lang="de-CH" sz="20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de-CH" sz="2000" dirty="0" err="1">
                <a:solidFill>
                  <a:srgbClr val="CE9178"/>
                </a:solidFill>
                <a:latin typeface="Consolas" panose="020B0609020204030204" pitchFamily="49" charset="0"/>
              </a:rPr>
              <a:t>function</a:t>
            </a:r>
            <a:r>
              <a:rPr lang="de-CH" sz="20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b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de-CH" sz="2000" dirty="0" err="1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sz="2000" dirty="0" err="1">
                <a:solidFill>
                  <a:srgbClr val="DCDCAA"/>
                </a:solidFill>
                <a:latin typeface="Consolas" panose="020B0609020204030204" pitchFamily="49" charset="0"/>
              </a:rPr>
              <a:t>tryQuack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de-CH" sz="2000" dirty="0">
                <a:solidFill>
                  <a:srgbClr val="9CDCFE"/>
                </a:solidFill>
                <a:latin typeface="Consolas" panose="020B0609020204030204" pitchFamily="49" charset="0"/>
              </a:rPr>
              <a:t>x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de-CH" sz="2000" dirty="0" err="1">
                <a:solidFill>
                  <a:srgbClr val="4EC9B0"/>
                </a:solidFill>
                <a:latin typeface="Consolas" panose="020B0609020204030204" pitchFamily="49" charset="0"/>
              </a:rPr>
              <a:t>unknown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de-CH" sz="2000" dirty="0">
                <a:solidFill>
                  <a:srgbClr val="C586C0"/>
                </a:solidFill>
                <a:latin typeface="Consolas" panose="020B0609020204030204" pitchFamily="49" charset="0"/>
              </a:rPr>
              <a:t>  </a:t>
            </a:r>
            <a:r>
              <a:rPr lang="de-CH" sz="2000" dirty="0" err="1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de-CH" sz="2000" dirty="0" err="1">
                <a:solidFill>
                  <a:srgbClr val="DCDCAA"/>
                </a:solidFill>
                <a:latin typeface="Consolas" panose="020B0609020204030204" pitchFamily="49" charset="0"/>
              </a:rPr>
              <a:t>isDuck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de-CH" sz="2000" dirty="0">
                <a:solidFill>
                  <a:srgbClr val="9CDCFE"/>
                </a:solidFill>
                <a:latin typeface="Consolas" panose="020B0609020204030204" pitchFamily="49" charset="0"/>
              </a:rPr>
              <a:t>x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)) {</a:t>
            </a:r>
          </a:p>
          <a:p>
            <a:r>
              <a:rPr lang="de-CH" sz="2000" dirty="0">
                <a:solidFill>
                  <a:srgbClr val="C586C0"/>
                </a:solidFill>
                <a:latin typeface="Consolas" panose="020B0609020204030204" pitchFamily="49" charset="0"/>
              </a:rPr>
              <a:t>    </a:t>
            </a:r>
            <a:r>
              <a:rPr lang="de-CH" sz="2000" dirty="0" err="1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sz="2000" dirty="0" err="1">
                <a:solidFill>
                  <a:srgbClr val="9CDCFE"/>
                </a:solidFill>
                <a:latin typeface="Consolas" panose="020B0609020204030204" pitchFamily="49" charset="0"/>
              </a:rPr>
              <a:t>x</a:t>
            </a:r>
            <a:r>
              <a:rPr lang="de-CH" sz="2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de-CH" sz="2000" dirty="0" err="1">
                <a:solidFill>
                  <a:srgbClr val="DCDCAA"/>
                </a:solidFill>
                <a:latin typeface="Consolas" panose="020B0609020204030204" pitchFamily="49" charset="0"/>
              </a:rPr>
              <a:t>quack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 }</a:t>
            </a:r>
          </a:p>
          <a:p>
            <a:b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 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console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de-CH" sz="2000" dirty="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de-CH" sz="20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de-CH" sz="2000" dirty="0" err="1">
                <a:solidFill>
                  <a:srgbClr val="CE9178"/>
                </a:solidFill>
                <a:latin typeface="Consolas" panose="020B0609020204030204" pitchFamily="49" charset="0"/>
              </a:rPr>
              <a:t>Wasn't</a:t>
            </a:r>
            <a:r>
              <a:rPr lang="de-CH" sz="2000" dirty="0">
                <a:solidFill>
                  <a:srgbClr val="CE9178"/>
                </a:solidFill>
                <a:latin typeface="Consolas" panose="020B0609020204030204" pitchFamily="49" charset="0"/>
              </a:rPr>
              <a:t> a duck, sorry."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Speech Bubble: Oval 4">
            <a:extLst>
              <a:ext uri="{FF2B5EF4-FFF2-40B4-BE49-F238E27FC236}">
                <a16:creationId xmlns:a16="http://schemas.microsoft.com/office/drawing/2014/main" id="{623B41D5-776A-4225-9113-B7D71F12376B}"/>
              </a:ext>
            </a:extLst>
          </p:cNvPr>
          <p:cNvSpPr/>
          <p:nvPr/>
        </p:nvSpPr>
        <p:spPr>
          <a:xfrm>
            <a:off x="6747559" y="3098589"/>
            <a:ext cx="4152014" cy="2939902"/>
          </a:xfrm>
          <a:prstGeom prst="wedgeEllipseCallout">
            <a:avLst>
              <a:gd name="adj1" fmla="val -112826"/>
              <a:gd name="adj2" fmla="val -11699"/>
            </a:avLst>
          </a:prstGeom>
          <a:solidFill>
            <a:schemeClr val="bg1">
              <a:lumMod val="95000"/>
            </a:schemeClr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3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The compiler knows that x must be of type Duck</a:t>
            </a:r>
          </a:p>
        </p:txBody>
      </p:sp>
      <p:sp>
        <p:nvSpPr>
          <p:cNvPr id="6" name="Speech Bubble: Oval 5">
            <a:extLst>
              <a:ext uri="{FF2B5EF4-FFF2-40B4-BE49-F238E27FC236}">
                <a16:creationId xmlns:a16="http://schemas.microsoft.com/office/drawing/2014/main" id="{3D09025C-F453-4218-91AB-406A21621308}"/>
              </a:ext>
            </a:extLst>
          </p:cNvPr>
          <p:cNvSpPr/>
          <p:nvPr/>
        </p:nvSpPr>
        <p:spPr>
          <a:xfrm>
            <a:off x="8374638" y="327271"/>
            <a:ext cx="2997076" cy="1211912"/>
          </a:xfrm>
          <a:prstGeom prst="wedgeEllipseCallout">
            <a:avLst>
              <a:gd name="adj1" fmla="val -89765"/>
              <a:gd name="adj2" fmla="val 66122"/>
            </a:avLst>
          </a:prstGeom>
          <a:solidFill>
            <a:schemeClr val="bg1">
              <a:lumMod val="95000"/>
            </a:schemeClr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3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Type guard</a:t>
            </a:r>
          </a:p>
        </p:txBody>
      </p:sp>
    </p:spTree>
    <p:extLst>
      <p:ext uri="{BB962C8B-B14F-4D97-AF65-F5344CB8AC3E}">
        <p14:creationId xmlns:p14="http://schemas.microsoft.com/office/powerpoint/2010/main" val="305281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920761-7D5F-4D6F-8AED-A7C288194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Bottom Type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953FD85-F4C2-4F60-99D8-0666348DE4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/>
              <a:t>A type </a:t>
            </a:r>
            <a:r>
              <a:rPr lang="de-CH" dirty="0" err="1"/>
              <a:t>that</a:t>
            </a:r>
            <a:r>
              <a:rPr lang="de-CH" dirty="0"/>
              <a:t> </a:t>
            </a:r>
            <a:r>
              <a:rPr lang="de-CH" b="1" dirty="0" err="1"/>
              <a:t>contains</a:t>
            </a:r>
            <a:r>
              <a:rPr lang="de-CH" b="1" dirty="0"/>
              <a:t> </a:t>
            </a:r>
            <a:r>
              <a:rPr lang="de-CH" b="1" dirty="0" err="1"/>
              <a:t>no</a:t>
            </a:r>
            <a:r>
              <a:rPr lang="de-CH" b="1" dirty="0"/>
              <a:t> </a:t>
            </a:r>
            <a:r>
              <a:rPr lang="de-CH" b="1" dirty="0" err="1"/>
              <a:t>values</a:t>
            </a:r>
            <a:r>
              <a:rPr lang="de-CH" dirty="0"/>
              <a:t>, </a:t>
            </a:r>
            <a:r>
              <a:rPr lang="de-CH" dirty="0" err="1"/>
              <a:t>equals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empty</a:t>
            </a:r>
            <a:r>
              <a:rPr lang="de-CH" dirty="0"/>
              <a:t> </a:t>
            </a:r>
            <a:r>
              <a:rPr lang="de-CH" dirty="0" err="1"/>
              <a:t>set</a:t>
            </a:r>
            <a:r>
              <a:rPr lang="de-CH" dirty="0"/>
              <a:t> Ø</a:t>
            </a:r>
            <a:endParaRPr lang="de-CH" b="1" dirty="0"/>
          </a:p>
          <a:p>
            <a:endParaRPr lang="de-CH" b="1" dirty="0"/>
          </a:p>
          <a:p>
            <a:endParaRPr lang="de-CH" b="1" dirty="0"/>
          </a:p>
          <a:p>
            <a:endParaRPr lang="de-CH" b="1" dirty="0"/>
          </a:p>
          <a:p>
            <a:r>
              <a:rPr lang="de-CH" dirty="0" err="1"/>
              <a:t>Has</a:t>
            </a:r>
            <a:r>
              <a:rPr lang="de-CH" dirty="0"/>
              <a:t> </a:t>
            </a:r>
            <a:r>
              <a:rPr lang="de-CH" dirty="0" err="1"/>
              <a:t>several</a:t>
            </a:r>
            <a:r>
              <a:rPr lang="de-CH" dirty="0"/>
              <a:t> </a:t>
            </a:r>
            <a:r>
              <a:rPr lang="de-CH" dirty="0" err="1"/>
              <a:t>interesting</a:t>
            </a:r>
            <a:r>
              <a:rPr lang="de-CH" dirty="0"/>
              <a:t> </a:t>
            </a:r>
            <a:r>
              <a:rPr lang="de-CH" dirty="0" err="1"/>
              <a:t>applications</a:t>
            </a:r>
            <a:r>
              <a:rPr lang="de-CH" dirty="0"/>
              <a:t>,</a:t>
            </a:r>
            <a:br>
              <a:rPr lang="de-CH" dirty="0"/>
            </a:br>
            <a:r>
              <a:rPr lang="de-CH" dirty="0" err="1"/>
              <a:t>similar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0 in </a:t>
            </a:r>
            <a:r>
              <a:rPr lang="de-CH" dirty="0" err="1"/>
              <a:t>algebra</a:t>
            </a:r>
            <a:endParaRPr lang="de-CH" dirty="0"/>
          </a:p>
          <a:p>
            <a:endParaRPr lang="de-CH" dirty="0"/>
          </a:p>
          <a:p>
            <a:r>
              <a:rPr lang="de-CH" dirty="0" err="1"/>
              <a:t>If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typescript</a:t>
            </a:r>
            <a:r>
              <a:rPr lang="de-CH" dirty="0"/>
              <a:t> </a:t>
            </a:r>
            <a:r>
              <a:rPr lang="de-CH" dirty="0" err="1"/>
              <a:t>ever</a:t>
            </a:r>
            <a:r>
              <a:rPr lang="de-CH" dirty="0"/>
              <a:t> </a:t>
            </a:r>
            <a:r>
              <a:rPr lang="de-CH" dirty="0" err="1"/>
              <a:t>reaches</a:t>
            </a:r>
            <a:r>
              <a:rPr lang="de-CH" dirty="0"/>
              <a:t> a</a:t>
            </a:r>
            <a:br>
              <a:rPr lang="de-CH" dirty="0"/>
            </a:br>
            <a:r>
              <a:rPr lang="de-CH" dirty="0" err="1"/>
              <a:t>never</a:t>
            </a:r>
            <a:r>
              <a:rPr lang="de-CH" dirty="0"/>
              <a:t>, </a:t>
            </a:r>
            <a:r>
              <a:rPr lang="de-CH" dirty="0" err="1"/>
              <a:t>it</a:t>
            </a:r>
            <a:r>
              <a:rPr lang="de-CH" dirty="0"/>
              <a:t> will not </a:t>
            </a:r>
            <a:r>
              <a:rPr lang="de-CH" dirty="0" err="1"/>
              <a:t>compile</a:t>
            </a:r>
            <a:endParaRPr lang="de-CH" dirty="0"/>
          </a:p>
          <a:p>
            <a:endParaRPr lang="de-CH" dirty="0"/>
          </a:p>
          <a:p>
            <a:endParaRPr lang="en-GB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2E4BFA89-07F5-4DA9-8AF8-F57C5DBBCF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67806" r="14579" b="7963"/>
          <a:stretch/>
        </p:blipFill>
        <p:spPr bwMode="auto">
          <a:xfrm>
            <a:off x="8522145" y="3429000"/>
            <a:ext cx="3185850" cy="311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C05B7DB-51B5-425D-9E43-EC9C8AC702A4}"/>
              </a:ext>
            </a:extLst>
          </p:cNvPr>
          <p:cNvSpPr/>
          <p:nvPr/>
        </p:nvSpPr>
        <p:spPr>
          <a:xfrm>
            <a:off x="555037" y="2151455"/>
            <a:ext cx="5404043" cy="40011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569CD6"/>
                </a:solidFill>
                <a:latin typeface="Consolas" panose="020B0609020204030204" pitchFamily="49" charset="0"/>
              </a:rPr>
              <a:t>let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9CDCFE"/>
                </a:solidFill>
                <a:latin typeface="Consolas" panose="020B0609020204030204" pitchFamily="49" charset="0"/>
              </a:rPr>
              <a:t>g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2000" dirty="0">
                <a:solidFill>
                  <a:srgbClr val="4EC9B0"/>
                </a:solidFill>
                <a:latin typeface="Consolas" panose="020B0609020204030204" pitchFamily="49" charset="0"/>
              </a:rPr>
              <a:t>never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 = ({} </a:t>
            </a:r>
            <a:r>
              <a:rPr lang="en-US" sz="2000" dirty="0">
                <a:solidFill>
                  <a:srgbClr val="C586C0"/>
                </a:solidFill>
                <a:latin typeface="Consolas" panose="020B0609020204030204" pitchFamily="49" charset="0"/>
              </a:rPr>
              <a:t>as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4EC9B0"/>
                </a:solidFill>
                <a:latin typeface="Consolas" panose="020B0609020204030204" pitchFamily="49" charset="0"/>
              </a:rPr>
              <a:t>any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); </a:t>
            </a:r>
            <a:r>
              <a:rPr lang="en-US" sz="2000" dirty="0">
                <a:solidFill>
                  <a:srgbClr val="6A9955"/>
                </a:solidFill>
                <a:latin typeface="Consolas" panose="020B0609020204030204" pitchFamily="49" charset="0"/>
              </a:rPr>
              <a:t>// Error</a:t>
            </a:r>
            <a:endParaRPr lang="en-US" sz="2000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38366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85EE2-6B98-470E-B174-9AE22D222B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Basic Types as Sets: Summary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EE08E96-ACD3-4500-8EEF-3BFB5CFE0C4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endParaRPr lang="de-CH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br>
                  <a:rPr lang="en-GB" dirty="0"/>
                </a:br>
                <a:r>
                  <a:rPr lang="en-GB" dirty="0"/>
                  <a:t>E.g.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de-CH" b="0" i="0" smtClean="0">
                        <a:latin typeface="Cambria Math" panose="02040503050406030204" pitchFamily="18" charset="0"/>
                      </a:rPr>
                      <m:t>U</m:t>
                    </m:r>
                    <m:r>
                      <a:rPr lang="de-CH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⊇</m:t>
                    </m:r>
                    <m:r>
                      <a:rPr lang="de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  <m:r>
                      <a:rPr lang="de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⊇∅</m:t>
                    </m:r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EE08E96-ACD3-4500-8EEF-3BFB5CFE0C4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4938BAC-1BA8-41F7-9F82-89A996A0C9A7}"/>
                  </a:ext>
                </a:extLst>
              </p:cNvPr>
              <p:cNvSpPr txBox="1"/>
              <p:nvPr/>
            </p:nvSpPr>
            <p:spPr>
              <a:xfrm>
                <a:off x="268309" y="1030292"/>
                <a:ext cx="3892348" cy="32316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de-CH" sz="2800" b="0" i="0" smtClean="0">
                          <a:latin typeface="Cambria Math" panose="02040503050406030204" pitchFamily="18" charset="0"/>
                        </a:rPr>
                        <m:t>never</m:t>
                      </m:r>
                      <m:r>
                        <a:rPr lang="de-CH" sz="28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de-CH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CH" sz="2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de-CH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CH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∅</m:t>
                      </m:r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de-CH" sz="2800">
                          <a:latin typeface="Cambria Math" panose="02040503050406030204" pitchFamily="18" charset="0"/>
                        </a:rPr>
                        <m:t>any</m:t>
                      </m:r>
                      <m:r>
                        <a:rPr lang="de-CH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de-CH" sz="2800" i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unknown</m:t>
                      </m:r>
                      <m:r>
                        <a:rPr lang="de-CH" sz="2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CH" sz="2800" i="1">
                          <a:latin typeface="Cambria Math" panose="02040503050406030204" pitchFamily="18" charset="0"/>
                        </a:rPr>
                        <m:t>𝑈</m:t>
                      </m:r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de-CH" sz="2800" b="0" i="0" smtClean="0">
                          <a:latin typeface="Cambria Math" panose="02040503050406030204" pitchFamily="18" charset="0"/>
                        </a:rPr>
                        <m:t>null</m:t>
                      </m:r>
                      <m:r>
                        <a:rPr lang="de-CH" sz="2800" b="0" i="1" smtClean="0">
                          <a:latin typeface="Cambria Math" panose="02040503050406030204" pitchFamily="18" charset="0"/>
                        </a:rPr>
                        <m:t>={</m:t>
                      </m:r>
                      <m:r>
                        <a:rPr lang="de-CH" sz="2800" b="0" i="1" smtClean="0">
                          <a:latin typeface="Cambria Math" panose="02040503050406030204" pitchFamily="18" charset="0"/>
                        </a:rPr>
                        <m:t>𝑛𝑢𝑙𝑙</m:t>
                      </m:r>
                      <m:r>
                        <a:rPr lang="de-CH" sz="2800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  <m:oMath xmlns:m="http://schemas.openxmlformats.org/officeDocument/2006/math">
                      <m:r>
                        <a:rPr lang="de-CH" sz="2800" b="0" i="1" smtClean="0">
                          <a:latin typeface="Cambria Math" panose="02040503050406030204" pitchFamily="18" charset="0"/>
                        </a:rPr>
                        <m:t>"</m:t>
                      </m:r>
                      <m:r>
                        <m:rPr>
                          <m:nor/>
                        </m:rPr>
                        <a:rPr lang="de-CH" sz="2800" b="0" i="0" smtClean="0">
                          <a:latin typeface="Cambria Math" panose="02040503050406030204" pitchFamily="18" charset="0"/>
                        </a:rPr>
                        <m:t>foo</m:t>
                      </m:r>
                      <m:r>
                        <m:rPr>
                          <m:nor/>
                        </m:rPr>
                        <a:rPr lang="de-CH" sz="2800" b="0" i="0" smtClean="0">
                          <a:latin typeface="Cambria Math" panose="02040503050406030204" pitchFamily="18" charset="0"/>
                        </a:rPr>
                        <m:t>"</m:t>
                      </m:r>
                      <m:r>
                        <a:rPr lang="de-CH" sz="2800" b="0" i="1" smtClean="0">
                          <a:latin typeface="Cambria Math" panose="02040503050406030204" pitchFamily="18" charset="0"/>
                        </a:rPr>
                        <m:t>={"</m:t>
                      </m:r>
                      <m:r>
                        <a:rPr lang="de-CH" sz="2800" b="0" i="1" smtClean="0">
                          <a:latin typeface="Cambria Math" panose="02040503050406030204" pitchFamily="18" charset="0"/>
                        </a:rPr>
                        <m:t>𝑓𝑜𝑜</m:t>
                      </m:r>
                      <m:r>
                        <a:rPr lang="de-CH" sz="2800" b="0" i="1" smtClean="0">
                          <a:latin typeface="Cambria Math" panose="02040503050406030204" pitchFamily="18" charset="0"/>
                        </a:rPr>
                        <m:t>"}</m:t>
                      </m:r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de-CH" sz="2800">
                          <a:latin typeface="Cambria Math" panose="02040503050406030204" pitchFamily="18" charset="0"/>
                        </a:rPr>
                        <m:t>number</m:t>
                      </m:r>
                      <m:r>
                        <a:rPr lang="de-CH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de-CH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CH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 2, …</m:t>
                          </m:r>
                        </m:e>
                      </m:d>
                      <m:r>
                        <a:rPr lang="de-CH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de-CH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ℝ</m:t>
                      </m:r>
                    </m:oMath>
                  </m:oMathPara>
                </a14:m>
                <a:br>
                  <a:rPr lang="de-CH" sz="2800" dirty="0">
                    <a:ea typeface="Cambria Math" panose="02040503050406030204" pitchFamily="18" charset="0"/>
                  </a:rPr>
                </a:br>
                <a:endParaRPr lang="en-GB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4938BAC-1BA8-41F7-9F82-89A996A0C9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309" y="1030292"/>
                <a:ext cx="3892348" cy="32316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356443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F49A9E3E-0E87-4926-8F6B-26AA9E92F9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0" y="2238375"/>
            <a:ext cx="647700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D774288-ECF8-4EF7-818A-A96D9AD093AF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814638" y="4359275"/>
            <a:ext cx="6562725" cy="520700"/>
          </a:xfrm>
        </p:spPr>
        <p:txBody>
          <a:bodyPr/>
          <a:lstStyle/>
          <a:p>
            <a:pPr marL="0" indent="0" algn="ctr">
              <a:buNone/>
            </a:pPr>
            <a:r>
              <a:rPr lang="de-CH" dirty="0"/>
              <a:t>J</a:t>
            </a:r>
            <a:r>
              <a:rPr lang="en-GB" dirty="0" err="1"/>
              <a:t>ust</a:t>
            </a:r>
            <a:r>
              <a:rPr lang="en-GB" dirty="0"/>
              <a:t> JavaScript with type annotations?</a:t>
            </a:r>
          </a:p>
        </p:txBody>
      </p:sp>
    </p:spTree>
    <p:extLst>
      <p:ext uri="{BB962C8B-B14F-4D97-AF65-F5344CB8AC3E}">
        <p14:creationId xmlns:p14="http://schemas.microsoft.com/office/powerpoint/2010/main" val="2399309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B28CD-7B17-47C6-BCBA-9D6CD6CA6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Combining</a:t>
            </a:r>
            <a:r>
              <a:rPr lang="de-CH" dirty="0"/>
              <a:t> </a:t>
            </a:r>
            <a:r>
              <a:rPr lang="de-CH" dirty="0" err="1"/>
              <a:t>Types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102138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95DB15-1209-43E4-986E-41FC6959AD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/>
              <a:t>As </a:t>
            </a:r>
            <a:r>
              <a:rPr lang="de-CH" dirty="0" err="1"/>
              <a:t>sets</a:t>
            </a:r>
            <a:r>
              <a:rPr lang="de-CH" dirty="0"/>
              <a:t>:</a:t>
            </a:r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r>
              <a:rPr lang="de-CH" dirty="0"/>
              <a:t>Objects </a:t>
            </a:r>
            <a:r>
              <a:rPr lang="de-CH" dirty="0" err="1"/>
              <a:t>of</a:t>
            </a:r>
            <a:r>
              <a:rPr lang="de-CH" dirty="0"/>
              <a:t> an </a:t>
            </a:r>
            <a:r>
              <a:rPr lang="de-CH" dirty="0" err="1"/>
              <a:t>intersection</a:t>
            </a:r>
            <a:r>
              <a:rPr lang="de-CH" dirty="0"/>
              <a:t> type</a:t>
            </a:r>
            <a:br>
              <a:rPr lang="de-CH" dirty="0"/>
            </a:br>
            <a:r>
              <a:rPr lang="de-CH" dirty="0"/>
              <a:t>must </a:t>
            </a:r>
            <a:r>
              <a:rPr lang="en-GB" dirty="0"/>
              <a:t>contain properties of both types</a:t>
            </a:r>
            <a:endParaRPr lang="de-CH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C7E3144-7B7B-4433-B606-833566E4A31D}"/>
              </a:ext>
            </a:extLst>
          </p:cNvPr>
          <p:cNvSpPr/>
          <p:nvPr/>
        </p:nvSpPr>
        <p:spPr>
          <a:xfrm>
            <a:off x="580090" y="4230897"/>
            <a:ext cx="5630067" cy="230832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Person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{ 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age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}</a:t>
            </a:r>
          </a:p>
          <a:p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Contact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{ 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phone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}</a:t>
            </a: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Person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&amp; 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Contact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{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  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name: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"JoJo"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age: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17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phone: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"079 123 45 67"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};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D7E154-CCC3-40FD-B8E9-B518899A2C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Intersection</a:t>
            </a:r>
            <a:r>
              <a:rPr lang="de-CH" dirty="0"/>
              <a:t> Type</a:t>
            </a:r>
            <a:endParaRPr lang="en-GB" dirty="0"/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B7B553CD-9EB2-46F4-8A96-775D479878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317" r="6506" b="35510"/>
          <a:stretch/>
        </p:blipFill>
        <p:spPr bwMode="auto">
          <a:xfrm>
            <a:off x="6521936" y="1472941"/>
            <a:ext cx="5784706" cy="3912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C977A29-7F8D-46FA-94A1-EA0D78912994}"/>
                  </a:ext>
                </a:extLst>
              </p:cNvPr>
              <p:cNvSpPr txBox="1"/>
              <p:nvPr/>
            </p:nvSpPr>
            <p:spPr>
              <a:xfrm>
                <a:off x="2147815" y="914309"/>
                <a:ext cx="2061334" cy="9233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CH" sz="60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de-CH" sz="6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∩</m:t>
                      </m:r>
                      <m:r>
                        <a:rPr lang="de-CH" sz="6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C977A29-7F8D-46FA-94A1-EA0D789129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7815" y="914309"/>
                <a:ext cx="2061334" cy="92333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097365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82F58F-B18C-4DBF-8DA0-499E201940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Union Type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AA3724-DBE1-48EC-8EEE-B09AA68C4D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/>
              <a:t>As Sets:</a:t>
            </a:r>
          </a:p>
          <a:p>
            <a:endParaRPr lang="de-CH" dirty="0"/>
          </a:p>
          <a:p>
            <a:endParaRPr lang="de-CH" dirty="0"/>
          </a:p>
          <a:p>
            <a:r>
              <a:rPr lang="de-CH" dirty="0"/>
              <a:t>The </a:t>
            </a:r>
            <a:r>
              <a:rPr lang="de-CH" dirty="0" err="1"/>
              <a:t>object</a:t>
            </a:r>
            <a:r>
              <a:rPr lang="de-CH" dirty="0"/>
              <a:t> </a:t>
            </a:r>
            <a:r>
              <a:rPr lang="de-CH" dirty="0" err="1"/>
              <a:t>can</a:t>
            </a:r>
            <a:r>
              <a:rPr lang="de-CH" dirty="0"/>
              <a:t> </a:t>
            </a:r>
            <a:r>
              <a:rPr lang="de-CH" dirty="0" err="1"/>
              <a:t>be</a:t>
            </a:r>
            <a:r>
              <a:rPr lang="de-CH" dirty="0"/>
              <a:t> </a:t>
            </a:r>
            <a:r>
              <a:rPr lang="de-CH" dirty="0" err="1"/>
              <a:t>either</a:t>
            </a:r>
            <a:r>
              <a:rPr lang="de-CH" dirty="0"/>
              <a:t> </a:t>
            </a:r>
            <a:br>
              <a:rPr lang="de-CH" dirty="0"/>
            </a:b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two</a:t>
            </a:r>
            <a:r>
              <a:rPr lang="de-CH" dirty="0"/>
              <a:t> </a:t>
            </a:r>
            <a:r>
              <a:rPr lang="de-CH" dirty="0" err="1"/>
              <a:t>types</a:t>
            </a:r>
            <a:endParaRPr lang="en-GB" dirty="0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645BCF33-FD72-4DFA-97FF-BFE8F5E812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01" r="5078" b="35147"/>
          <a:stretch/>
        </p:blipFill>
        <p:spPr bwMode="auto">
          <a:xfrm>
            <a:off x="6406800" y="1084521"/>
            <a:ext cx="5785200" cy="3956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5C36A72-CCF9-4E47-8795-8CD893FFF99A}"/>
              </a:ext>
            </a:extLst>
          </p:cNvPr>
          <p:cNvSpPr/>
          <p:nvPr/>
        </p:nvSpPr>
        <p:spPr>
          <a:xfrm>
            <a:off x="588120" y="3816201"/>
            <a:ext cx="3429144" cy="101566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569CD6"/>
                </a:solidFill>
                <a:latin typeface="Consolas" panose="020B0609020204030204" pitchFamily="49" charset="0"/>
              </a:rPr>
              <a:t>let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9CDCFE"/>
                </a:solidFill>
                <a:latin typeface="Consolas" panose="020B0609020204030204" pitchFamily="49" charset="0"/>
              </a:rPr>
              <a:t>h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2000" dirty="0">
                <a:solidFill>
                  <a:srgbClr val="4EC9B0"/>
                </a:solidFill>
                <a:latin typeface="Consolas" panose="020B0609020204030204" pitchFamily="49" charset="0"/>
              </a:rPr>
              <a:t>string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 | </a:t>
            </a:r>
            <a:r>
              <a:rPr lang="en-US" sz="2000" dirty="0">
                <a:solidFill>
                  <a:srgbClr val="4EC9B0"/>
                </a:solidFill>
                <a:latin typeface="Consolas" panose="020B0609020204030204" pitchFamily="49" charset="0"/>
              </a:rPr>
              <a:t>number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000" dirty="0">
                <a:solidFill>
                  <a:srgbClr val="9CDCFE"/>
                </a:solidFill>
                <a:latin typeface="Consolas" panose="020B0609020204030204" pitchFamily="49" charset="0"/>
              </a:rPr>
              <a:t>h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sz="2000" dirty="0">
                <a:solidFill>
                  <a:srgbClr val="CE9178"/>
                </a:solidFill>
                <a:latin typeface="Consolas" panose="020B0609020204030204" pitchFamily="49" charset="0"/>
              </a:rPr>
              <a:t>"hello"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000" dirty="0">
                <a:solidFill>
                  <a:srgbClr val="9CDCFE"/>
                </a:solidFill>
                <a:latin typeface="Consolas" panose="020B0609020204030204" pitchFamily="49" charset="0"/>
              </a:rPr>
              <a:t>h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sz="2000" dirty="0">
                <a:solidFill>
                  <a:srgbClr val="B5CEA8"/>
                </a:solidFill>
                <a:latin typeface="Consolas" panose="020B0609020204030204" pitchFamily="49" charset="0"/>
              </a:rPr>
              <a:t>42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B110794-C4AE-4856-BEF0-77A5B6BAD1E4}"/>
                  </a:ext>
                </a:extLst>
              </p:cNvPr>
              <p:cNvSpPr txBox="1"/>
              <p:nvPr/>
            </p:nvSpPr>
            <p:spPr>
              <a:xfrm>
                <a:off x="2194288" y="904401"/>
                <a:ext cx="2061334" cy="9233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CH" sz="60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de-CH" sz="6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∪</m:t>
                      </m:r>
                      <m:r>
                        <a:rPr lang="de-CH" sz="6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B110794-C4AE-4856-BEF0-77A5B6BAD1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4288" y="904401"/>
                <a:ext cx="2061334" cy="92333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CB909751-A8CD-4581-B8C4-BC3814F4F2FE}"/>
              </a:ext>
            </a:extLst>
          </p:cNvPr>
          <p:cNvSpPr/>
          <p:nvPr/>
        </p:nvSpPr>
        <p:spPr>
          <a:xfrm>
            <a:off x="588120" y="5124738"/>
            <a:ext cx="7802136" cy="70788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none">
            <a:spAutoFit/>
          </a:bodyPr>
          <a:lstStyle/>
          <a:p>
            <a:r>
              <a:rPr lang="de-CH" sz="2000" dirty="0">
                <a:solidFill>
                  <a:srgbClr val="569CD6"/>
                </a:solidFill>
                <a:latin typeface="Consolas" panose="020B0609020204030204" pitchFamily="49" charset="0"/>
              </a:rPr>
              <a:t>type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sz="2000" dirty="0" err="1">
                <a:solidFill>
                  <a:srgbClr val="4EC9B0"/>
                </a:solidFill>
                <a:latin typeface="Consolas" panose="020B0609020204030204" pitchFamily="49" charset="0"/>
              </a:rPr>
              <a:t>Workdays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de-CH" sz="2000" dirty="0">
                <a:solidFill>
                  <a:srgbClr val="CE9178"/>
                </a:solidFill>
                <a:latin typeface="Consolas" panose="020B0609020204030204" pitchFamily="49" charset="0"/>
              </a:rPr>
              <a:t>"Mon"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| </a:t>
            </a:r>
            <a:r>
              <a:rPr lang="de-CH" sz="2000" dirty="0">
                <a:solidFill>
                  <a:srgbClr val="CE9178"/>
                </a:solidFill>
                <a:latin typeface="Consolas" panose="020B0609020204030204" pitchFamily="49" charset="0"/>
              </a:rPr>
              <a:t>"Tue"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| </a:t>
            </a:r>
            <a:r>
              <a:rPr lang="de-CH" sz="20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de-CH" sz="2000" dirty="0" err="1">
                <a:solidFill>
                  <a:srgbClr val="CE9178"/>
                </a:solidFill>
                <a:latin typeface="Consolas" panose="020B0609020204030204" pitchFamily="49" charset="0"/>
              </a:rPr>
              <a:t>Wed</a:t>
            </a:r>
            <a:r>
              <a:rPr lang="de-CH" sz="20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| </a:t>
            </a:r>
            <a:r>
              <a:rPr lang="de-CH" sz="2000" dirty="0">
                <a:solidFill>
                  <a:srgbClr val="CE9178"/>
                </a:solidFill>
                <a:latin typeface="Consolas" panose="020B0609020204030204" pitchFamily="49" charset="0"/>
              </a:rPr>
              <a:t>"Thu"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| </a:t>
            </a:r>
            <a:r>
              <a:rPr lang="de-CH" sz="20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de-CH" sz="2000" dirty="0" err="1">
                <a:solidFill>
                  <a:srgbClr val="CE9178"/>
                </a:solidFill>
                <a:latin typeface="Consolas" panose="020B0609020204030204" pitchFamily="49" charset="0"/>
              </a:rPr>
              <a:t>Fri</a:t>
            </a:r>
            <a:r>
              <a:rPr lang="de-CH" sz="20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de-CH" sz="2000" dirty="0">
                <a:solidFill>
                  <a:srgbClr val="569CD6"/>
                </a:solidFill>
                <a:latin typeface="Consolas" panose="020B0609020204030204" pitchFamily="49" charset="0"/>
              </a:rPr>
              <a:t>type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sz="2000" dirty="0" err="1">
                <a:solidFill>
                  <a:srgbClr val="4EC9B0"/>
                </a:solidFill>
                <a:latin typeface="Consolas" panose="020B0609020204030204" pitchFamily="49" charset="0"/>
              </a:rPr>
              <a:t>Weekdays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de-CH" sz="2000" dirty="0" err="1">
                <a:solidFill>
                  <a:srgbClr val="4EC9B0"/>
                </a:solidFill>
                <a:latin typeface="Consolas" panose="020B0609020204030204" pitchFamily="49" charset="0"/>
              </a:rPr>
              <a:t>Workdays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| </a:t>
            </a:r>
            <a:r>
              <a:rPr lang="de-CH" sz="2000" dirty="0">
                <a:solidFill>
                  <a:srgbClr val="CE9178"/>
                </a:solidFill>
                <a:latin typeface="Consolas" panose="020B0609020204030204" pitchFamily="49" charset="0"/>
              </a:rPr>
              <a:t>"Sat"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| </a:t>
            </a:r>
            <a:r>
              <a:rPr lang="de-CH" sz="2000" dirty="0">
                <a:solidFill>
                  <a:srgbClr val="CE9178"/>
                </a:solidFill>
                <a:latin typeface="Consolas" panose="020B0609020204030204" pitchFamily="49" charset="0"/>
              </a:rPr>
              <a:t>"Sun"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9708793-BC8E-4777-B675-01A497AB8D45}"/>
              </a:ext>
            </a:extLst>
          </p:cNvPr>
          <p:cNvSpPr/>
          <p:nvPr/>
        </p:nvSpPr>
        <p:spPr>
          <a:xfrm>
            <a:off x="588120" y="6125497"/>
            <a:ext cx="7661072" cy="40011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569CD6"/>
                </a:solidFill>
                <a:latin typeface="Consolas" panose="020B0609020204030204" pitchFamily="49" charset="0"/>
              </a:rPr>
              <a:t>type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4EC9B0"/>
                </a:solidFill>
                <a:latin typeface="Consolas" panose="020B0609020204030204" pitchFamily="49" charset="0"/>
              </a:rPr>
              <a:t>MyBoolean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sz="2000" dirty="0">
                <a:solidFill>
                  <a:srgbClr val="4EC9B0"/>
                </a:solidFill>
                <a:latin typeface="Consolas" panose="020B0609020204030204" pitchFamily="49" charset="0"/>
              </a:rPr>
              <a:t>true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 | </a:t>
            </a:r>
            <a:r>
              <a:rPr lang="en-US" sz="2000" dirty="0">
                <a:solidFill>
                  <a:srgbClr val="4EC9B0"/>
                </a:solidFill>
                <a:latin typeface="Consolas" panose="020B0609020204030204" pitchFamily="49" charset="0"/>
              </a:rPr>
              <a:t>false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; </a:t>
            </a:r>
            <a:r>
              <a:rPr lang="en-US" sz="2000" dirty="0">
                <a:solidFill>
                  <a:srgbClr val="6A9955"/>
                </a:solidFill>
                <a:latin typeface="Consolas" panose="020B0609020204030204" pitchFamily="49" charset="0"/>
              </a:rPr>
              <a:t>// </a:t>
            </a:r>
            <a:r>
              <a:rPr lang="en-US" sz="2000" dirty="0" err="1">
                <a:solidFill>
                  <a:srgbClr val="6A9955"/>
                </a:solidFill>
                <a:latin typeface="Consolas" panose="020B0609020204030204" pitchFamily="49" charset="0"/>
              </a:rPr>
              <a:t>MyBoolean</a:t>
            </a:r>
            <a:r>
              <a:rPr lang="en-US" sz="2000" dirty="0">
                <a:solidFill>
                  <a:srgbClr val="6A9955"/>
                </a:solidFill>
                <a:latin typeface="Consolas" panose="020B0609020204030204" pitchFamily="49" charset="0"/>
              </a:rPr>
              <a:t> = </a:t>
            </a:r>
            <a:r>
              <a:rPr lang="en-US" sz="2000" dirty="0" err="1">
                <a:solidFill>
                  <a:srgbClr val="6A9955"/>
                </a:solidFill>
                <a:latin typeface="Consolas" panose="020B0609020204030204" pitchFamily="49" charset="0"/>
              </a:rPr>
              <a:t>boolean</a:t>
            </a:r>
            <a:endParaRPr lang="en-US" sz="2000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9180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9DF8C-CB41-4912-99AD-C12E6EC9D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Some set algebra</a:t>
            </a:r>
          </a:p>
        </p:txBody>
      </p:sp>
      <p:sp>
        <p:nvSpPr>
          <p:cNvPr id="5" name="AutoShape 4" descr="{\displaystyle A\cup B=B\cup A}">
            <a:extLst>
              <a:ext uri="{FF2B5EF4-FFF2-40B4-BE49-F238E27FC236}">
                <a16:creationId xmlns:a16="http://schemas.microsoft.com/office/drawing/2014/main" id="{EC0B17A9-4BA9-4D86-AF4E-1A7DB4B10F7C}"/>
              </a:ext>
            </a:extLst>
          </p:cNvPr>
          <p:cNvSpPr>
            <a:spLocks noGrp="1" noChangeAspect="1" noChangeArrowheads="1"/>
          </p:cNvSpPr>
          <p:nvPr>
            <p:ph idx="1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r>
              <a:rPr lang="en-GB" dirty="0"/>
              <a:t>Identity Laws: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Commutativity:				Associativity: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7277E92A-8F46-4801-88B9-7F76E38435D1}"/>
                  </a:ext>
                </a:extLst>
              </p:cNvPr>
              <p:cNvSpPr/>
              <p:nvPr/>
            </p:nvSpPr>
            <p:spPr>
              <a:xfrm>
                <a:off x="268309" y="1597764"/>
                <a:ext cx="2018277" cy="523220"/>
              </a:xfrm>
              <a:prstGeom prst="rect">
                <a:avLst/>
              </a:prstGeom>
            </p:spPr>
            <p:txBody>
              <a:bodyPr wrap="none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CH" sz="280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de-CH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∪Ø=</m:t>
                      </m:r>
                      <m:r>
                        <a:rPr lang="de-CH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7277E92A-8F46-4801-88B9-7F76E38435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309" y="1597764"/>
                <a:ext cx="2018277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F8EC8325-B864-4901-AA1C-2539D63817F6}"/>
                  </a:ext>
                </a:extLst>
              </p:cNvPr>
              <p:cNvSpPr/>
              <p:nvPr/>
            </p:nvSpPr>
            <p:spPr>
              <a:xfrm>
                <a:off x="268309" y="2120984"/>
                <a:ext cx="2040071" cy="523220"/>
              </a:xfrm>
              <a:prstGeom prst="rect">
                <a:avLst/>
              </a:prstGeom>
            </p:spPr>
            <p:txBody>
              <a:bodyPr wrap="none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CH" sz="280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de-CH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∩</m:t>
                      </m:r>
                      <m:r>
                        <a:rPr lang="de-CH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𝑈</m:t>
                      </m:r>
                      <m:r>
                        <a:rPr lang="de-CH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de-CH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F8EC8325-B864-4901-AA1C-2539D63817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309" y="2120984"/>
                <a:ext cx="2040071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6C2A9C1B-1BAB-43E7-A7D3-DDD91C59F591}"/>
              </a:ext>
            </a:extLst>
          </p:cNvPr>
          <p:cNvSpPr/>
          <p:nvPr/>
        </p:nvSpPr>
        <p:spPr>
          <a:xfrm>
            <a:off x="4180623" y="1597764"/>
            <a:ext cx="5827236" cy="101566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none">
            <a:spAutoFit/>
          </a:bodyPr>
          <a:lstStyle/>
          <a:p>
            <a:r>
              <a:rPr lang="en-US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sz="2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| </a:t>
            </a:r>
            <a:r>
              <a:rPr lang="en-US" sz="2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never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 </a:t>
            </a:r>
            <a:r>
              <a:rPr lang="en-US" sz="2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 X = number</a:t>
            </a:r>
            <a:endParaRPr lang="en-US" sz="2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sz="2000" b="0" dirty="0">
              <a:solidFill>
                <a:srgbClr val="569CD6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sz="2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&amp; </a:t>
            </a:r>
            <a:r>
              <a:rPr lang="en-US" sz="2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unknown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 </a:t>
            </a:r>
            <a:r>
              <a:rPr lang="en-US" sz="2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 Y = number</a:t>
            </a:r>
            <a:endParaRPr lang="en-US" sz="2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F2C15F32-A083-4CB3-8435-99FE8AD0179F}"/>
                  </a:ext>
                </a:extLst>
              </p:cNvPr>
              <p:cNvSpPr/>
              <p:nvPr/>
            </p:nvSpPr>
            <p:spPr>
              <a:xfrm>
                <a:off x="268309" y="3690577"/>
                <a:ext cx="2407084" cy="523220"/>
              </a:xfrm>
              <a:prstGeom prst="rect">
                <a:avLst/>
              </a:prstGeom>
            </p:spPr>
            <p:txBody>
              <a:bodyPr wrap="none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CH" sz="280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de-CH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∪</m:t>
                      </m:r>
                      <m:r>
                        <a:rPr lang="de-CH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de-CH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de-CH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de-CH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∪</m:t>
                      </m:r>
                      <m:r>
                        <a:rPr lang="de-CH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F2C15F32-A083-4CB3-8435-99FE8AD017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309" y="3690577"/>
                <a:ext cx="2407084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4491F55C-8D1B-4D74-84B5-EBD77B7B6B5C}"/>
                  </a:ext>
                </a:extLst>
              </p:cNvPr>
              <p:cNvSpPr/>
              <p:nvPr/>
            </p:nvSpPr>
            <p:spPr>
              <a:xfrm>
                <a:off x="268309" y="4213797"/>
                <a:ext cx="2407084" cy="523220"/>
              </a:xfrm>
              <a:prstGeom prst="rect">
                <a:avLst/>
              </a:prstGeom>
            </p:spPr>
            <p:txBody>
              <a:bodyPr wrap="none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CH" sz="280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de-CH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∩</m:t>
                      </m:r>
                      <m:r>
                        <a:rPr lang="de-CH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de-CH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de-CH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de-CH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∩</m:t>
                      </m:r>
                      <m:r>
                        <a:rPr lang="de-CH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4491F55C-8D1B-4D74-84B5-EBD77B7B6B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309" y="4213797"/>
                <a:ext cx="2407084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95C03BF4-78F6-485A-9361-DF7A56D66456}"/>
                  </a:ext>
                </a:extLst>
              </p:cNvPr>
              <p:cNvSpPr/>
              <p:nvPr/>
            </p:nvSpPr>
            <p:spPr>
              <a:xfrm>
                <a:off x="5712179" y="3690577"/>
                <a:ext cx="2407084" cy="523220"/>
              </a:xfrm>
              <a:prstGeom prst="rect">
                <a:avLst/>
              </a:prstGeom>
            </p:spPr>
            <p:txBody>
              <a:bodyPr wrap="none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de-CH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CH" sz="280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de-CH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∪</m:t>
                          </m:r>
                          <m:r>
                            <a:rPr lang="de-CH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de-CH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∪</m:t>
                      </m:r>
                      <m:r>
                        <a:rPr lang="de-CH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r>
                        <a:rPr lang="de-CH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de-CH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de-CH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∪</m:t>
                      </m:r>
                      <m:r>
                        <a:rPr lang="de-CH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de-CH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de-CH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∪</m:t>
                      </m:r>
                      <m:r>
                        <a:rPr lang="de-CH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r>
                        <a:rPr lang="de-CH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95C03BF4-78F6-485A-9361-DF7A56D664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2179" y="3690577"/>
                <a:ext cx="2407084" cy="523220"/>
              </a:xfrm>
              <a:prstGeom prst="rect">
                <a:avLst/>
              </a:prstGeom>
              <a:blipFill>
                <a:blip r:embed="rId7"/>
                <a:stretch>
                  <a:fillRect r="-7113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96C5B2CF-C2E5-4830-B046-68EC03CA1FDE}"/>
                  </a:ext>
                </a:extLst>
              </p:cNvPr>
              <p:cNvSpPr/>
              <p:nvPr/>
            </p:nvSpPr>
            <p:spPr>
              <a:xfrm>
                <a:off x="5712179" y="4213797"/>
                <a:ext cx="2407084" cy="523220"/>
              </a:xfrm>
              <a:prstGeom prst="rect">
                <a:avLst/>
              </a:prstGeom>
            </p:spPr>
            <p:txBody>
              <a:bodyPr wrap="none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CH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CH" sz="280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de-CH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∩</m:t>
                      </m:r>
                      <m:r>
                        <a:rPr lang="de-CH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de-CH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)∩</m:t>
                      </m:r>
                      <m:r>
                        <a:rPr lang="de-CH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r>
                        <a:rPr lang="de-CH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de-CH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de-CH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∩</m:t>
                      </m:r>
                      <m:r>
                        <a:rPr lang="de-CH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de-CH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de-CH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∩</m:t>
                      </m:r>
                      <m:r>
                        <a:rPr lang="de-CH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r>
                        <a:rPr lang="de-CH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96C5B2CF-C2E5-4830-B046-68EC03CA1F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2179" y="4213797"/>
                <a:ext cx="2407084" cy="523220"/>
              </a:xfrm>
              <a:prstGeom prst="rect">
                <a:avLst/>
              </a:prstGeom>
              <a:blipFill>
                <a:blip r:embed="rId8"/>
                <a:stretch>
                  <a:fillRect r="-7113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DD2D0CCC-99D5-4BAF-8102-FC0B153AA5F6}"/>
              </a:ext>
            </a:extLst>
          </p:cNvPr>
          <p:cNvSpPr/>
          <p:nvPr/>
        </p:nvSpPr>
        <p:spPr>
          <a:xfrm>
            <a:off x="268309" y="5069377"/>
            <a:ext cx="3429144" cy="163121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none">
            <a:spAutoFit/>
          </a:bodyPr>
          <a:lstStyle/>
          <a:p>
            <a:r>
              <a:rPr lang="en-US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"foo"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| </a:t>
            </a:r>
            <a:r>
              <a:rPr lang="en-US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"bar"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"bar"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| </a:t>
            </a:r>
            <a:r>
              <a:rPr lang="en-US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"foo"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sz="2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"foo"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sz="2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"bar"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40A1F07-1EFA-4C6F-A112-480A964C1C02}"/>
              </a:ext>
            </a:extLst>
          </p:cNvPr>
          <p:cNvSpPr/>
          <p:nvPr/>
        </p:nvSpPr>
        <p:spPr>
          <a:xfrm>
            <a:off x="5760161" y="5029285"/>
            <a:ext cx="3288080" cy="163121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none">
            <a:spAutoFit/>
          </a:bodyPr>
          <a:lstStyle/>
          <a:p>
            <a:r>
              <a:rPr lang="de-CH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de-CH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CH" sz="2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de-CH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( </a:t>
            </a:r>
            <a:r>
              <a:rPr lang="de-CH" sz="2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de-CH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| </a:t>
            </a:r>
            <a:r>
              <a:rPr lang="de-CH" sz="2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de-CH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 | </a:t>
            </a:r>
            <a:r>
              <a:rPr lang="de-CH" sz="2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de-CH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de-CH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de-CH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CH" sz="2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de-CH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de-CH" sz="2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de-CH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| (</a:t>
            </a:r>
            <a:r>
              <a:rPr lang="de-CH" sz="2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de-CH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| </a:t>
            </a:r>
            <a:r>
              <a:rPr lang="de-CH" sz="2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de-CH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de-CH" sz="2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de-CH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CH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de-CH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de-CH" sz="2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de-CH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de-CH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CH" sz="2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foo</a:t>
            </a:r>
            <a:r>
              <a:rPr lang="de-CH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CH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de-CH" sz="2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de-CH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CH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de-CH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de-CH" sz="2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de-CH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de-CH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"bar"</a:t>
            </a:r>
            <a:r>
              <a:rPr lang="de-CH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de-CH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de-CH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de-CH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de-CH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8292874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82444B-B06D-4304-BF5F-8EB2A8B95F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Example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using</a:t>
            </a:r>
            <a:r>
              <a:rPr lang="de-CH" dirty="0"/>
              <a:t> Union </a:t>
            </a:r>
            <a:r>
              <a:rPr lang="de-CH" dirty="0" err="1"/>
              <a:t>Types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29B95B-3384-4DDC-81EC-8F6D72C7AF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1196E95-A902-4AE8-ABF1-5298989E973F}"/>
              </a:ext>
            </a:extLst>
          </p:cNvPr>
          <p:cNvSpPr/>
          <p:nvPr/>
        </p:nvSpPr>
        <p:spPr>
          <a:xfrm>
            <a:off x="268308" y="1184858"/>
            <a:ext cx="11655379" cy="92333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DCDCAA"/>
                </a:solidFill>
                <a:latin typeface="Consolas" panose="020B0609020204030204" pitchFamily="49" charset="0"/>
              </a:rPr>
              <a:t>double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x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dirty="0">
                <a:solidFill>
                  <a:srgbClr val="4EC9B0"/>
                </a:solidFill>
                <a:latin typeface="Consolas" panose="020B0609020204030204" pitchFamily="49" charset="0"/>
              </a:rPr>
              <a:t>number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| </a:t>
            </a:r>
            <a:r>
              <a:rPr lang="en-US" dirty="0">
                <a:solidFill>
                  <a:srgbClr val="4EC9B0"/>
                </a:solidFill>
                <a:latin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</a:rPr>
              <a:t>  return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x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* 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75BAFB4-5527-45A9-9EF0-F9652486BD78}"/>
              </a:ext>
            </a:extLst>
          </p:cNvPr>
          <p:cNvCxnSpPr/>
          <p:nvPr/>
        </p:nvCxnSpPr>
        <p:spPr>
          <a:xfrm>
            <a:off x="1405140" y="1814678"/>
            <a:ext cx="296562" cy="0"/>
          </a:xfrm>
          <a:prstGeom prst="line">
            <a:avLst/>
          </a:prstGeom>
          <a:ln w="57150">
            <a:solidFill>
              <a:srgbClr val="FF0000"/>
            </a:solidFill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Speech Bubble: Oval 6">
            <a:extLst>
              <a:ext uri="{FF2B5EF4-FFF2-40B4-BE49-F238E27FC236}">
                <a16:creationId xmlns:a16="http://schemas.microsoft.com/office/drawing/2014/main" id="{48FEAD1C-6C27-4958-A8CB-784DA32AD5E1}"/>
              </a:ext>
            </a:extLst>
          </p:cNvPr>
          <p:cNvSpPr/>
          <p:nvPr/>
        </p:nvSpPr>
        <p:spPr>
          <a:xfrm>
            <a:off x="3368961" y="2015880"/>
            <a:ext cx="3971261" cy="2227521"/>
          </a:xfrm>
          <a:prstGeom prst="wedgeEllipseCallout">
            <a:avLst>
              <a:gd name="adj1" fmla="val -67298"/>
              <a:gd name="adj2" fmla="val -48152"/>
            </a:avLst>
          </a:prstGeom>
          <a:solidFill>
            <a:schemeClr val="bg1">
              <a:lumMod val="95000"/>
            </a:schemeClr>
          </a:solidFill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3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 string cannot be multiplied</a:t>
            </a:r>
          </a:p>
        </p:txBody>
      </p:sp>
    </p:spTree>
    <p:extLst>
      <p:ext uri="{BB962C8B-B14F-4D97-AF65-F5344CB8AC3E}">
        <p14:creationId xmlns:p14="http://schemas.microsoft.com/office/powerpoint/2010/main" val="1568240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82444B-B06D-4304-BF5F-8EB2A8B95F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Example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using</a:t>
            </a:r>
            <a:r>
              <a:rPr lang="de-CH" dirty="0"/>
              <a:t> Union </a:t>
            </a:r>
            <a:r>
              <a:rPr lang="de-CH" dirty="0" err="1"/>
              <a:t>Types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29B95B-3384-4DDC-81EC-8F6D72C7AF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1196E95-A902-4AE8-ABF1-5298989E973F}"/>
              </a:ext>
            </a:extLst>
          </p:cNvPr>
          <p:cNvSpPr/>
          <p:nvPr/>
        </p:nvSpPr>
        <p:spPr>
          <a:xfrm>
            <a:off x="268308" y="1184858"/>
            <a:ext cx="11655379" cy="203132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DCDCAA"/>
                </a:solidFill>
                <a:latin typeface="Consolas" panose="020B0609020204030204" pitchFamily="49" charset="0"/>
              </a:rPr>
              <a:t>double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x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dirty="0">
                <a:solidFill>
                  <a:srgbClr val="4EC9B0"/>
                </a:solidFill>
                <a:latin typeface="Consolas" panose="020B0609020204030204" pitchFamily="49" charset="0"/>
              </a:rPr>
              <a:t>number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| </a:t>
            </a:r>
            <a:r>
              <a:rPr lang="en-US" dirty="0">
                <a:solidFill>
                  <a:srgbClr val="4EC9B0"/>
                </a:solidFill>
                <a:latin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</a:rPr>
              <a:t>  if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569CD6"/>
                </a:solidFill>
                <a:latin typeface="Consolas" panose="020B0609020204030204" pitchFamily="49" charset="0"/>
              </a:rPr>
              <a:t>typeof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x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== 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"number"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</a:rPr>
              <a:t>    return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x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* 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 }</a:t>
            </a:r>
          </a:p>
          <a:p>
            <a:b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* </a:t>
            </a:r>
            <a:r>
              <a:rPr lang="en-US" dirty="0">
                <a:solidFill>
                  <a:srgbClr val="4EC9B0"/>
                </a:solidFill>
                <a:latin typeface="Consolas" panose="020B0609020204030204" pitchFamily="49" charset="0"/>
              </a:rPr>
              <a:t>Number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x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)).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toString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Speech Bubble: Oval 4">
            <a:extLst>
              <a:ext uri="{FF2B5EF4-FFF2-40B4-BE49-F238E27FC236}">
                <a16:creationId xmlns:a16="http://schemas.microsoft.com/office/drawing/2014/main" id="{88E1AC2E-FB8E-4F8B-985B-6C2B2C419CC6}"/>
              </a:ext>
            </a:extLst>
          </p:cNvPr>
          <p:cNvSpPr/>
          <p:nvPr/>
        </p:nvSpPr>
        <p:spPr>
          <a:xfrm>
            <a:off x="6490571" y="2733240"/>
            <a:ext cx="4152014" cy="2939902"/>
          </a:xfrm>
          <a:prstGeom prst="wedgeEllipseCallout">
            <a:avLst>
              <a:gd name="adj1" fmla="val -62446"/>
              <a:gd name="adj2" fmla="val -44835"/>
            </a:avLst>
          </a:prstGeom>
          <a:solidFill>
            <a:schemeClr val="bg1">
              <a:lumMod val="95000"/>
            </a:schemeClr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3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The control flow analysis infers the type of x in both cases</a:t>
            </a:r>
          </a:p>
        </p:txBody>
      </p:sp>
    </p:spTree>
    <p:extLst>
      <p:ext uri="{BB962C8B-B14F-4D97-AF65-F5344CB8AC3E}">
        <p14:creationId xmlns:p14="http://schemas.microsoft.com/office/powerpoint/2010/main" val="261905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A1041F8-A999-443E-A904-F6E548888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Discriminated</a:t>
            </a:r>
            <a:r>
              <a:rPr lang="de-CH" dirty="0"/>
              <a:t> </a:t>
            </a:r>
            <a:r>
              <a:rPr lang="de-CH" dirty="0" err="1"/>
              <a:t>Unions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666939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AFFA976-6B3B-4F09-9B85-8D4D41441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Opaque</a:t>
            </a:r>
            <a:r>
              <a:rPr lang="de-CH" dirty="0"/>
              <a:t> </a:t>
            </a:r>
            <a:r>
              <a:rPr lang="de-CH" dirty="0" err="1"/>
              <a:t>Types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095F25D-3B2E-4945-98C3-0853C54890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/>
              <a:t>The </a:t>
            </a:r>
            <a:r>
              <a:rPr lang="de-CH" dirty="0" err="1"/>
              <a:t>structural</a:t>
            </a:r>
            <a:r>
              <a:rPr lang="de-CH" dirty="0"/>
              <a:t> type </a:t>
            </a:r>
            <a:r>
              <a:rPr lang="de-CH" dirty="0" err="1"/>
              <a:t>equality</a:t>
            </a:r>
            <a:r>
              <a:rPr lang="de-CH" dirty="0"/>
              <a:t> </a:t>
            </a:r>
            <a:r>
              <a:rPr lang="de-CH" dirty="0" err="1"/>
              <a:t>can</a:t>
            </a:r>
            <a:r>
              <a:rPr lang="de-CH" dirty="0"/>
              <a:t> stand in </a:t>
            </a:r>
            <a:r>
              <a:rPr lang="de-CH" dirty="0" err="1"/>
              <a:t>our</a:t>
            </a:r>
            <a:r>
              <a:rPr lang="de-CH" dirty="0"/>
              <a:t> </a:t>
            </a:r>
            <a:r>
              <a:rPr lang="de-CH" dirty="0" err="1"/>
              <a:t>way</a:t>
            </a:r>
            <a:endParaRPr lang="de-CH" dirty="0"/>
          </a:p>
          <a:p>
            <a:endParaRPr lang="de-CH" dirty="0"/>
          </a:p>
          <a:p>
            <a:r>
              <a:rPr lang="en-GB" dirty="0"/>
              <a:t>Sometimes we want to differentiate values with identical structure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6CC17C2-3B42-4FC7-9927-B883391ED594}"/>
              </a:ext>
            </a:extLst>
          </p:cNvPr>
          <p:cNvSpPr/>
          <p:nvPr/>
        </p:nvSpPr>
        <p:spPr>
          <a:xfrm>
            <a:off x="268309" y="3429000"/>
            <a:ext cx="11655380" cy="255454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de-CH" sz="2000" dirty="0">
                <a:solidFill>
                  <a:srgbClr val="569CD6"/>
                </a:solidFill>
                <a:latin typeface="Consolas" panose="020B0609020204030204" pitchFamily="49" charset="0"/>
              </a:rPr>
              <a:t>type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Username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de-CH" sz="2000" dirty="0" err="1">
                <a:solidFill>
                  <a:srgbClr val="4EC9B0"/>
                </a:solidFill>
                <a:latin typeface="Consolas" panose="020B0609020204030204" pitchFamily="49" charset="0"/>
              </a:rPr>
              <a:t>string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de-CH" sz="2000" dirty="0">
                <a:solidFill>
                  <a:srgbClr val="569CD6"/>
                </a:solidFill>
                <a:latin typeface="Consolas" panose="020B0609020204030204" pitchFamily="49" charset="0"/>
              </a:rPr>
              <a:t>type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Password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de-CH" sz="2000" dirty="0" err="1">
                <a:solidFill>
                  <a:srgbClr val="4EC9B0"/>
                </a:solidFill>
                <a:latin typeface="Consolas" panose="020B0609020204030204" pitchFamily="49" charset="0"/>
              </a:rPr>
              <a:t>string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b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de-CH" sz="2000" dirty="0" err="1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sz="2000" dirty="0" err="1">
                <a:solidFill>
                  <a:srgbClr val="DCDCAA"/>
                </a:solidFill>
                <a:latin typeface="Consolas" panose="020B0609020204030204" pitchFamily="49" charset="0"/>
              </a:rPr>
              <a:t>displayUserName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= (</a:t>
            </a:r>
            <a:r>
              <a:rPr lang="de-CH" sz="2000" dirty="0">
                <a:solidFill>
                  <a:srgbClr val="9CDCFE"/>
                </a:solidFill>
                <a:latin typeface="Consolas" panose="020B0609020204030204" pitchFamily="49" charset="0"/>
              </a:rPr>
              <a:t>u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Username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) </a:t>
            </a:r>
            <a:r>
              <a:rPr lang="de-CH" sz="2000" dirty="0">
                <a:solidFill>
                  <a:srgbClr val="569CD6"/>
                </a:solidFill>
                <a:latin typeface="Consolas" panose="020B0609020204030204" pitchFamily="49" charset="0"/>
              </a:rPr>
              <a:t>=&gt;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sz="2000" dirty="0">
                <a:solidFill>
                  <a:srgbClr val="CE9178"/>
                </a:solidFill>
                <a:latin typeface="Consolas" panose="020B0609020204030204" pitchFamily="49" charset="0"/>
              </a:rPr>
              <a:t>`User: </a:t>
            </a:r>
            <a:r>
              <a:rPr lang="de-CH" sz="2000" dirty="0">
                <a:solidFill>
                  <a:srgbClr val="569CD6"/>
                </a:solidFill>
                <a:latin typeface="Consolas" panose="020B0609020204030204" pitchFamily="49" charset="0"/>
              </a:rPr>
              <a:t>${</a:t>
            </a:r>
            <a:r>
              <a:rPr lang="de-CH" sz="2000" dirty="0">
                <a:solidFill>
                  <a:srgbClr val="9CDCFE"/>
                </a:solidFill>
                <a:latin typeface="Consolas" panose="020B0609020204030204" pitchFamily="49" charset="0"/>
              </a:rPr>
              <a:t>u</a:t>
            </a:r>
            <a:r>
              <a:rPr lang="de-CH" sz="2000" dirty="0">
                <a:solidFill>
                  <a:srgbClr val="569CD6"/>
                </a:solidFill>
                <a:latin typeface="Consolas" panose="020B0609020204030204" pitchFamily="49" charset="0"/>
              </a:rPr>
              <a:t>}</a:t>
            </a:r>
            <a:r>
              <a:rPr lang="de-CH" sz="2000" dirty="0">
                <a:solidFill>
                  <a:srgbClr val="CE9178"/>
                </a:solidFill>
                <a:latin typeface="Consolas" panose="020B0609020204030204" pitchFamily="49" charset="0"/>
              </a:rPr>
              <a:t>`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b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de-CH" sz="2000" dirty="0" err="1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sz="2000" dirty="0" err="1">
                <a:solidFill>
                  <a:srgbClr val="9CDCFE"/>
                </a:solidFill>
                <a:latin typeface="Consolas" panose="020B0609020204030204" pitchFamily="49" charset="0"/>
              </a:rPr>
              <a:t>pw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Password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de-CH" sz="2000" dirty="0">
                <a:solidFill>
                  <a:srgbClr val="CE9178"/>
                </a:solidFill>
                <a:latin typeface="Consolas" panose="020B0609020204030204" pitchFamily="49" charset="0"/>
              </a:rPr>
              <a:t>"hunter2"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b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de-CH" sz="2000" dirty="0" err="1">
                <a:solidFill>
                  <a:srgbClr val="DCDCAA"/>
                </a:solidFill>
                <a:latin typeface="Consolas" panose="020B0609020204030204" pitchFamily="49" charset="0"/>
              </a:rPr>
              <a:t>displayUserName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de-CH" sz="2000" dirty="0" err="1">
                <a:solidFill>
                  <a:srgbClr val="9CDCFE"/>
                </a:solidFill>
                <a:latin typeface="Consolas" panose="020B0609020204030204" pitchFamily="49" charset="0"/>
              </a:rPr>
              <a:t>pw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); </a:t>
            </a:r>
            <a:r>
              <a:rPr lang="de-CH" sz="2000" dirty="0">
                <a:solidFill>
                  <a:srgbClr val="6A9955"/>
                </a:solidFill>
                <a:latin typeface="Consolas" panose="020B0609020204030204" pitchFamily="49" charset="0"/>
              </a:rPr>
              <a:t>// valid, but not </a:t>
            </a:r>
            <a:r>
              <a:rPr lang="de-CH" sz="2000" dirty="0" err="1">
                <a:solidFill>
                  <a:srgbClr val="6A9955"/>
                </a:solidFill>
                <a:latin typeface="Consolas" panose="020B0609020204030204" pitchFamily="49" charset="0"/>
              </a:rPr>
              <a:t>what</a:t>
            </a:r>
            <a:r>
              <a:rPr lang="de-CH" sz="2000" dirty="0">
                <a:solidFill>
                  <a:srgbClr val="6A9955"/>
                </a:solidFill>
                <a:latin typeface="Consolas" panose="020B0609020204030204" pitchFamily="49" charset="0"/>
              </a:rPr>
              <a:t> </a:t>
            </a:r>
            <a:r>
              <a:rPr lang="de-CH" sz="2000" dirty="0" err="1">
                <a:solidFill>
                  <a:srgbClr val="6A9955"/>
                </a:solidFill>
                <a:latin typeface="Consolas" panose="020B0609020204030204" pitchFamily="49" charset="0"/>
              </a:rPr>
              <a:t>we</a:t>
            </a:r>
            <a:r>
              <a:rPr lang="de-CH" sz="2000" dirty="0">
                <a:solidFill>
                  <a:srgbClr val="6A9955"/>
                </a:solidFill>
                <a:latin typeface="Consolas" panose="020B0609020204030204" pitchFamily="49" charset="0"/>
              </a:rPr>
              <a:t> </a:t>
            </a:r>
            <a:r>
              <a:rPr lang="de-CH" sz="2000" dirty="0" err="1">
                <a:solidFill>
                  <a:srgbClr val="6A9955"/>
                </a:solidFill>
                <a:latin typeface="Consolas" panose="020B0609020204030204" pitchFamily="49" charset="0"/>
              </a:rPr>
              <a:t>want</a:t>
            </a:r>
            <a:endParaRPr lang="de-CH" sz="2000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32988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AFFA976-6B3B-4F09-9B85-8D4D41441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Opaque</a:t>
            </a:r>
            <a:r>
              <a:rPr lang="de-CH" dirty="0"/>
              <a:t> </a:t>
            </a:r>
            <a:r>
              <a:rPr lang="de-CH" dirty="0" err="1"/>
              <a:t>Types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095F25D-3B2E-4945-98C3-0853C54890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How to make your types “Opaque”?</a:t>
            </a:r>
          </a:p>
          <a:p>
            <a:pPr lvl="1"/>
            <a:r>
              <a:rPr lang="en-GB" dirty="0"/>
              <a:t>Type Literals</a:t>
            </a:r>
          </a:p>
          <a:p>
            <a:pPr lvl="1"/>
            <a:r>
              <a:rPr lang="en-GB" dirty="0"/>
              <a:t>Intersection Types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6CC17C2-3B42-4FC7-9927-B883391ED594}"/>
              </a:ext>
            </a:extLst>
          </p:cNvPr>
          <p:cNvSpPr/>
          <p:nvPr/>
        </p:nvSpPr>
        <p:spPr>
          <a:xfrm>
            <a:off x="268309" y="3429000"/>
            <a:ext cx="11655380" cy="255454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de-CH" sz="2000" dirty="0">
                <a:solidFill>
                  <a:srgbClr val="569CD6"/>
                </a:solidFill>
                <a:latin typeface="Consolas" panose="020B0609020204030204" pitchFamily="49" charset="0"/>
              </a:rPr>
              <a:t>type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Username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de-CH" sz="2000" dirty="0" err="1">
                <a:solidFill>
                  <a:srgbClr val="4EC9B0"/>
                </a:solidFill>
                <a:latin typeface="Consolas" panose="020B0609020204030204" pitchFamily="49" charset="0"/>
              </a:rPr>
              <a:t>string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&amp; { </a:t>
            </a:r>
            <a:r>
              <a:rPr lang="de-CH" sz="2000" dirty="0">
                <a:solidFill>
                  <a:srgbClr val="9CDCFE"/>
                </a:solidFill>
                <a:latin typeface="Consolas" panose="020B0609020204030204" pitchFamily="49" charset="0"/>
              </a:rPr>
              <a:t>type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de-CH" sz="2000" dirty="0">
                <a:solidFill>
                  <a:srgbClr val="CE9178"/>
                </a:solidFill>
                <a:latin typeface="Consolas" panose="020B0609020204030204" pitchFamily="49" charset="0"/>
              </a:rPr>
              <a:t>"Username"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};</a:t>
            </a:r>
          </a:p>
          <a:p>
            <a:r>
              <a:rPr lang="de-CH" sz="2000" dirty="0">
                <a:solidFill>
                  <a:srgbClr val="569CD6"/>
                </a:solidFill>
                <a:latin typeface="Consolas" panose="020B0609020204030204" pitchFamily="49" charset="0"/>
              </a:rPr>
              <a:t>type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Password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de-CH" sz="2000" dirty="0" err="1">
                <a:solidFill>
                  <a:srgbClr val="4EC9B0"/>
                </a:solidFill>
                <a:latin typeface="Consolas" panose="020B0609020204030204" pitchFamily="49" charset="0"/>
              </a:rPr>
              <a:t>string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&amp; { </a:t>
            </a:r>
            <a:r>
              <a:rPr lang="de-CH" sz="2000" dirty="0">
                <a:solidFill>
                  <a:srgbClr val="9CDCFE"/>
                </a:solidFill>
                <a:latin typeface="Consolas" panose="020B0609020204030204" pitchFamily="49" charset="0"/>
              </a:rPr>
              <a:t>type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de-CH" sz="2000" dirty="0">
                <a:solidFill>
                  <a:srgbClr val="CE9178"/>
                </a:solidFill>
                <a:latin typeface="Consolas" panose="020B0609020204030204" pitchFamily="49" charset="0"/>
              </a:rPr>
              <a:t>"Password"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};</a:t>
            </a:r>
          </a:p>
          <a:p>
            <a:b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de-CH" sz="2000" dirty="0" err="1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sz="2000" dirty="0" err="1">
                <a:solidFill>
                  <a:srgbClr val="DCDCAA"/>
                </a:solidFill>
                <a:latin typeface="Consolas" panose="020B0609020204030204" pitchFamily="49" charset="0"/>
              </a:rPr>
              <a:t>displayUserName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= (</a:t>
            </a:r>
            <a:r>
              <a:rPr lang="de-CH" sz="2000" dirty="0">
                <a:solidFill>
                  <a:srgbClr val="9CDCFE"/>
                </a:solidFill>
                <a:latin typeface="Consolas" panose="020B0609020204030204" pitchFamily="49" charset="0"/>
              </a:rPr>
              <a:t>u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Username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) </a:t>
            </a:r>
            <a:r>
              <a:rPr lang="de-CH" sz="2000" dirty="0">
                <a:solidFill>
                  <a:srgbClr val="569CD6"/>
                </a:solidFill>
                <a:latin typeface="Consolas" panose="020B0609020204030204" pitchFamily="49" charset="0"/>
              </a:rPr>
              <a:t>=&gt;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sz="2000" dirty="0">
                <a:solidFill>
                  <a:srgbClr val="CE9178"/>
                </a:solidFill>
                <a:latin typeface="Consolas" panose="020B0609020204030204" pitchFamily="49" charset="0"/>
              </a:rPr>
              <a:t>`User: </a:t>
            </a:r>
            <a:r>
              <a:rPr lang="de-CH" sz="2000" dirty="0">
                <a:solidFill>
                  <a:srgbClr val="569CD6"/>
                </a:solidFill>
                <a:latin typeface="Consolas" panose="020B0609020204030204" pitchFamily="49" charset="0"/>
              </a:rPr>
              <a:t>${</a:t>
            </a:r>
            <a:r>
              <a:rPr lang="de-CH" sz="2000" dirty="0">
                <a:solidFill>
                  <a:srgbClr val="9CDCFE"/>
                </a:solidFill>
                <a:latin typeface="Consolas" panose="020B0609020204030204" pitchFamily="49" charset="0"/>
              </a:rPr>
              <a:t>u</a:t>
            </a:r>
            <a:r>
              <a:rPr lang="de-CH" sz="2000" dirty="0">
                <a:solidFill>
                  <a:srgbClr val="569CD6"/>
                </a:solidFill>
                <a:latin typeface="Consolas" panose="020B0609020204030204" pitchFamily="49" charset="0"/>
              </a:rPr>
              <a:t>}</a:t>
            </a:r>
            <a:r>
              <a:rPr lang="de-CH" sz="2000" dirty="0">
                <a:solidFill>
                  <a:srgbClr val="CE9178"/>
                </a:solidFill>
                <a:latin typeface="Consolas" panose="020B0609020204030204" pitchFamily="49" charset="0"/>
              </a:rPr>
              <a:t>`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b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de-CH" sz="2000" dirty="0" err="1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sz="2000" dirty="0" err="1">
                <a:solidFill>
                  <a:srgbClr val="9CDCFE"/>
                </a:solidFill>
                <a:latin typeface="Consolas" panose="020B0609020204030204" pitchFamily="49" charset="0"/>
              </a:rPr>
              <a:t>pw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Password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de-CH" sz="2000" dirty="0">
                <a:solidFill>
                  <a:srgbClr val="CE9178"/>
                </a:solidFill>
                <a:latin typeface="Consolas" panose="020B0609020204030204" pitchFamily="49" charset="0"/>
              </a:rPr>
              <a:t>"hunter2"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sz="2000" dirty="0" err="1">
                <a:solidFill>
                  <a:srgbClr val="C586C0"/>
                </a:solidFill>
                <a:latin typeface="Consolas" panose="020B0609020204030204" pitchFamily="49" charset="0"/>
              </a:rPr>
              <a:t>as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Password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b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de-CH" sz="2000" dirty="0" err="1">
                <a:solidFill>
                  <a:srgbClr val="DCDCAA"/>
                </a:solidFill>
                <a:latin typeface="Consolas" panose="020B0609020204030204" pitchFamily="49" charset="0"/>
              </a:rPr>
              <a:t>displayUserName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de-CH" sz="2000" dirty="0" err="1">
                <a:solidFill>
                  <a:srgbClr val="9CDCFE"/>
                </a:solidFill>
                <a:latin typeface="Consolas" panose="020B0609020204030204" pitchFamily="49" charset="0"/>
              </a:rPr>
              <a:t>pw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); </a:t>
            </a:r>
            <a:r>
              <a:rPr lang="de-CH" sz="2000" dirty="0">
                <a:solidFill>
                  <a:srgbClr val="6A9955"/>
                </a:solidFill>
                <a:latin typeface="Consolas" panose="020B0609020204030204" pitchFamily="49" charset="0"/>
              </a:rPr>
              <a:t>// </a:t>
            </a:r>
            <a:r>
              <a:rPr lang="de-CH" sz="2000" dirty="0" err="1">
                <a:solidFill>
                  <a:srgbClr val="6A9955"/>
                </a:solidFill>
                <a:latin typeface="Consolas" panose="020B0609020204030204" pitchFamily="49" charset="0"/>
              </a:rPr>
              <a:t>compiler</a:t>
            </a:r>
            <a:r>
              <a:rPr lang="de-CH" sz="2000" dirty="0">
                <a:solidFill>
                  <a:srgbClr val="6A9955"/>
                </a:solidFill>
                <a:latin typeface="Consolas" panose="020B0609020204030204" pitchFamily="49" charset="0"/>
              </a:rPr>
              <a:t> </a:t>
            </a:r>
            <a:r>
              <a:rPr lang="de-CH" sz="2000" dirty="0" err="1">
                <a:solidFill>
                  <a:srgbClr val="6A9955"/>
                </a:solidFill>
                <a:latin typeface="Consolas" panose="020B0609020204030204" pitchFamily="49" charset="0"/>
              </a:rPr>
              <a:t>prevents</a:t>
            </a:r>
            <a:r>
              <a:rPr lang="de-CH" sz="2000" dirty="0">
                <a:solidFill>
                  <a:srgbClr val="6A9955"/>
                </a:solidFill>
                <a:latin typeface="Consolas" panose="020B0609020204030204" pitchFamily="49" charset="0"/>
              </a:rPr>
              <a:t> </a:t>
            </a:r>
            <a:r>
              <a:rPr lang="de-CH" sz="2000" dirty="0" err="1">
                <a:solidFill>
                  <a:srgbClr val="6A9955"/>
                </a:solidFill>
                <a:latin typeface="Consolas" panose="020B0609020204030204" pitchFamily="49" charset="0"/>
              </a:rPr>
              <a:t>us</a:t>
            </a:r>
            <a:r>
              <a:rPr lang="de-CH" sz="2000" dirty="0">
                <a:solidFill>
                  <a:srgbClr val="6A9955"/>
                </a:solidFill>
                <a:latin typeface="Consolas" panose="020B0609020204030204" pitchFamily="49" charset="0"/>
              </a:rPr>
              <a:t> </a:t>
            </a:r>
            <a:r>
              <a:rPr lang="de-CH" sz="2000" dirty="0" err="1">
                <a:solidFill>
                  <a:srgbClr val="6A9955"/>
                </a:solidFill>
                <a:latin typeface="Consolas" panose="020B0609020204030204" pitchFamily="49" charset="0"/>
              </a:rPr>
              <a:t>from</a:t>
            </a:r>
            <a:r>
              <a:rPr lang="de-CH" sz="2000" dirty="0">
                <a:solidFill>
                  <a:srgbClr val="6A9955"/>
                </a:solidFill>
                <a:latin typeface="Consolas" panose="020B0609020204030204" pitchFamily="49" charset="0"/>
              </a:rPr>
              <a:t> </a:t>
            </a:r>
            <a:r>
              <a:rPr lang="de-CH" sz="2000" dirty="0" err="1">
                <a:solidFill>
                  <a:srgbClr val="6A9955"/>
                </a:solidFill>
                <a:latin typeface="Consolas" panose="020B0609020204030204" pitchFamily="49" charset="0"/>
              </a:rPr>
              <a:t>misusing</a:t>
            </a:r>
            <a:r>
              <a:rPr lang="de-CH" sz="2000" dirty="0">
                <a:solidFill>
                  <a:srgbClr val="6A9955"/>
                </a:solidFill>
                <a:latin typeface="Consolas" panose="020B0609020204030204" pitchFamily="49" charset="0"/>
              </a:rPr>
              <a:t> sensitive </a:t>
            </a:r>
            <a:r>
              <a:rPr lang="de-CH" sz="2000" dirty="0" err="1">
                <a:solidFill>
                  <a:srgbClr val="6A9955"/>
                </a:solidFill>
                <a:latin typeface="Consolas" panose="020B0609020204030204" pitchFamily="49" charset="0"/>
              </a:rPr>
              <a:t>data</a:t>
            </a:r>
            <a:endParaRPr lang="de-CH" sz="2000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EB3CA19-212E-4411-AD59-4591B2C549E2}"/>
              </a:ext>
            </a:extLst>
          </p:cNvPr>
          <p:cNvCxnSpPr>
            <a:cxnSpLocks/>
          </p:cNvCxnSpPr>
          <p:nvPr/>
        </p:nvCxnSpPr>
        <p:spPr>
          <a:xfrm>
            <a:off x="2499663" y="5983545"/>
            <a:ext cx="505626" cy="0"/>
          </a:xfrm>
          <a:prstGeom prst="line">
            <a:avLst/>
          </a:prstGeom>
          <a:ln w="57150">
            <a:solidFill>
              <a:srgbClr val="FF0000"/>
            </a:solidFill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Speech Bubble: Oval 9">
            <a:extLst>
              <a:ext uri="{FF2B5EF4-FFF2-40B4-BE49-F238E27FC236}">
                <a16:creationId xmlns:a16="http://schemas.microsoft.com/office/drawing/2014/main" id="{655008EA-0114-4A25-8393-B8A834AFC399}"/>
              </a:ext>
            </a:extLst>
          </p:cNvPr>
          <p:cNvSpPr/>
          <p:nvPr/>
        </p:nvSpPr>
        <p:spPr>
          <a:xfrm>
            <a:off x="8430030" y="1255351"/>
            <a:ext cx="4152014" cy="2939902"/>
          </a:xfrm>
          <a:prstGeom prst="wedgeEllipseCallout">
            <a:avLst>
              <a:gd name="adj1" fmla="val -83066"/>
              <a:gd name="adj2" fmla="val 35796"/>
            </a:avLst>
          </a:prstGeom>
          <a:solidFill>
            <a:schemeClr val="bg1">
              <a:lumMod val="95000"/>
            </a:schemeClr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3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These types are now (structurally) different!</a:t>
            </a:r>
          </a:p>
        </p:txBody>
      </p:sp>
    </p:spTree>
    <p:extLst>
      <p:ext uri="{BB962C8B-B14F-4D97-AF65-F5344CB8AC3E}">
        <p14:creationId xmlns:p14="http://schemas.microsoft.com/office/powerpoint/2010/main" val="1813710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AFFA976-6B3B-4F09-9B85-8D4D41441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Opaque</a:t>
            </a:r>
            <a:r>
              <a:rPr lang="de-CH" dirty="0"/>
              <a:t> </a:t>
            </a:r>
            <a:r>
              <a:rPr lang="de-CH" dirty="0" err="1"/>
              <a:t>Types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095F25D-3B2E-4945-98C3-0853C54890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/>
              <a:t>Can </a:t>
            </a:r>
            <a:r>
              <a:rPr lang="de-CH" dirty="0" err="1"/>
              <a:t>be</a:t>
            </a:r>
            <a:r>
              <a:rPr lang="de-CH" dirty="0"/>
              <a:t> </a:t>
            </a:r>
            <a:r>
              <a:rPr lang="de-CH" dirty="0" err="1"/>
              <a:t>made</a:t>
            </a:r>
            <a:r>
              <a:rPr lang="de-CH" dirty="0"/>
              <a:t> </a:t>
            </a:r>
            <a:r>
              <a:rPr lang="de-CH" dirty="0" err="1"/>
              <a:t>even</a:t>
            </a:r>
            <a:r>
              <a:rPr lang="de-CH" dirty="0"/>
              <a:t> cleaner </a:t>
            </a:r>
            <a:r>
              <a:rPr lang="de-CH" dirty="0" err="1"/>
              <a:t>with</a:t>
            </a:r>
            <a:r>
              <a:rPr lang="de-CH" dirty="0"/>
              <a:t> </a:t>
            </a:r>
            <a:r>
              <a:rPr lang="de-CH" dirty="0" err="1"/>
              <a:t>mapped</a:t>
            </a:r>
            <a:r>
              <a:rPr lang="de-CH" dirty="0"/>
              <a:t> </a:t>
            </a:r>
            <a:r>
              <a:rPr lang="de-CH" dirty="0" err="1"/>
              <a:t>types</a:t>
            </a:r>
            <a:endParaRPr lang="de-CH" dirty="0"/>
          </a:p>
          <a:p>
            <a:endParaRPr lang="de-CH" dirty="0"/>
          </a:p>
          <a:p>
            <a:r>
              <a:rPr lang="de-CH" dirty="0"/>
              <a:t>The </a:t>
            </a:r>
            <a:r>
              <a:rPr lang="de-CH" dirty="0" err="1"/>
              <a:t>compiler</a:t>
            </a:r>
            <a:r>
              <a:rPr lang="de-CH" dirty="0"/>
              <a:t> </a:t>
            </a:r>
            <a:r>
              <a:rPr lang="de-CH" dirty="0" err="1"/>
              <a:t>prevents</a:t>
            </a:r>
            <a:r>
              <a:rPr lang="de-CH" dirty="0"/>
              <a:t> </a:t>
            </a:r>
            <a:r>
              <a:rPr lang="de-CH" dirty="0" err="1"/>
              <a:t>us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use</a:t>
            </a:r>
            <a:r>
              <a:rPr lang="de-CH" dirty="0"/>
              <a:t> a </a:t>
            </a:r>
            <a:r>
              <a:rPr lang="de-CH" dirty="0" err="1"/>
              <a:t>password</a:t>
            </a:r>
            <a:r>
              <a:rPr lang="de-CH" dirty="0"/>
              <a:t> </a:t>
            </a:r>
            <a:r>
              <a:rPr lang="de-CH" dirty="0" err="1"/>
              <a:t>value</a:t>
            </a:r>
            <a:r>
              <a:rPr lang="de-CH" dirty="0"/>
              <a:t> </a:t>
            </a:r>
            <a:r>
              <a:rPr lang="de-CH" dirty="0" err="1"/>
              <a:t>where</a:t>
            </a:r>
            <a:r>
              <a:rPr lang="de-CH" dirty="0"/>
              <a:t>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shouldn’t</a:t>
            </a:r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6CC17C2-3B42-4FC7-9927-B883391ED594}"/>
              </a:ext>
            </a:extLst>
          </p:cNvPr>
          <p:cNvSpPr/>
          <p:nvPr/>
        </p:nvSpPr>
        <p:spPr>
          <a:xfrm>
            <a:off x="268309" y="2813446"/>
            <a:ext cx="11655380" cy="317009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de-CH" sz="2000" dirty="0">
                <a:solidFill>
                  <a:srgbClr val="569CD6"/>
                </a:solidFill>
                <a:latin typeface="Consolas" panose="020B0609020204030204" pitchFamily="49" charset="0"/>
              </a:rPr>
              <a:t>type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sz="2000" dirty="0" err="1">
                <a:solidFill>
                  <a:srgbClr val="4EC9B0"/>
                </a:solidFill>
                <a:latin typeface="Consolas" panose="020B0609020204030204" pitchFamily="49" charset="0"/>
              </a:rPr>
              <a:t>Opaque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K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T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&gt; = 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T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&amp; {</a:t>
            </a:r>
            <a:r>
              <a:rPr lang="de-CH" sz="2000" dirty="0">
                <a:solidFill>
                  <a:srgbClr val="9CDCFE"/>
                </a:solidFill>
                <a:latin typeface="Consolas" panose="020B0609020204030204" pitchFamily="49" charset="0"/>
              </a:rPr>
              <a:t>_type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K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};</a:t>
            </a:r>
          </a:p>
          <a:p>
            <a:b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de-CH" sz="2000" dirty="0">
                <a:solidFill>
                  <a:srgbClr val="569CD6"/>
                </a:solidFill>
                <a:latin typeface="Consolas" panose="020B0609020204030204" pitchFamily="49" charset="0"/>
              </a:rPr>
              <a:t>type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Username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de-CH" sz="2000" dirty="0" err="1">
                <a:solidFill>
                  <a:srgbClr val="4EC9B0"/>
                </a:solidFill>
                <a:latin typeface="Consolas" panose="020B0609020204030204" pitchFamily="49" charset="0"/>
              </a:rPr>
              <a:t>Opaque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de-CH" sz="2000" dirty="0">
                <a:solidFill>
                  <a:srgbClr val="CE9178"/>
                </a:solidFill>
                <a:latin typeface="Consolas" panose="020B0609020204030204" pitchFamily="49" charset="0"/>
              </a:rPr>
              <a:t>"Username"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de-CH" sz="2000" dirty="0" err="1">
                <a:solidFill>
                  <a:srgbClr val="4EC9B0"/>
                </a:solidFill>
                <a:latin typeface="Consolas" panose="020B0609020204030204" pitchFamily="49" charset="0"/>
              </a:rPr>
              <a:t>string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&gt;;</a:t>
            </a:r>
          </a:p>
          <a:p>
            <a:r>
              <a:rPr lang="de-CH" sz="2000" dirty="0">
                <a:solidFill>
                  <a:srgbClr val="569CD6"/>
                </a:solidFill>
                <a:latin typeface="Consolas" panose="020B0609020204030204" pitchFamily="49" charset="0"/>
              </a:rPr>
              <a:t>type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Password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de-CH" sz="2000" dirty="0" err="1">
                <a:solidFill>
                  <a:srgbClr val="4EC9B0"/>
                </a:solidFill>
                <a:latin typeface="Consolas" panose="020B0609020204030204" pitchFamily="49" charset="0"/>
              </a:rPr>
              <a:t>Opaque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de-CH" sz="2000" dirty="0">
                <a:solidFill>
                  <a:srgbClr val="CE9178"/>
                </a:solidFill>
                <a:latin typeface="Consolas" panose="020B0609020204030204" pitchFamily="49" charset="0"/>
              </a:rPr>
              <a:t>"Password"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de-CH" sz="2000" dirty="0" err="1">
                <a:solidFill>
                  <a:srgbClr val="4EC9B0"/>
                </a:solidFill>
                <a:latin typeface="Consolas" panose="020B0609020204030204" pitchFamily="49" charset="0"/>
              </a:rPr>
              <a:t>string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&gt;;</a:t>
            </a:r>
          </a:p>
          <a:p>
            <a:b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de-CH" sz="2000" dirty="0" err="1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sz="2000" dirty="0" err="1">
                <a:solidFill>
                  <a:srgbClr val="DCDCAA"/>
                </a:solidFill>
                <a:latin typeface="Consolas" panose="020B0609020204030204" pitchFamily="49" charset="0"/>
              </a:rPr>
              <a:t>displayUserName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= (</a:t>
            </a:r>
            <a:r>
              <a:rPr lang="de-CH" sz="2000" dirty="0">
                <a:solidFill>
                  <a:srgbClr val="9CDCFE"/>
                </a:solidFill>
                <a:latin typeface="Consolas" panose="020B0609020204030204" pitchFamily="49" charset="0"/>
              </a:rPr>
              <a:t>u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Username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) </a:t>
            </a:r>
            <a:r>
              <a:rPr lang="de-CH" sz="2000" dirty="0">
                <a:solidFill>
                  <a:srgbClr val="569CD6"/>
                </a:solidFill>
                <a:latin typeface="Consolas" panose="020B0609020204030204" pitchFamily="49" charset="0"/>
              </a:rPr>
              <a:t>=&gt;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sz="2000" dirty="0">
                <a:solidFill>
                  <a:srgbClr val="CE9178"/>
                </a:solidFill>
                <a:latin typeface="Consolas" panose="020B0609020204030204" pitchFamily="49" charset="0"/>
              </a:rPr>
              <a:t>`User: </a:t>
            </a:r>
            <a:r>
              <a:rPr lang="de-CH" sz="2000" dirty="0">
                <a:solidFill>
                  <a:srgbClr val="569CD6"/>
                </a:solidFill>
                <a:latin typeface="Consolas" panose="020B0609020204030204" pitchFamily="49" charset="0"/>
              </a:rPr>
              <a:t>${</a:t>
            </a:r>
            <a:r>
              <a:rPr lang="de-CH" sz="2000" dirty="0">
                <a:solidFill>
                  <a:srgbClr val="9CDCFE"/>
                </a:solidFill>
                <a:latin typeface="Consolas" panose="020B0609020204030204" pitchFamily="49" charset="0"/>
              </a:rPr>
              <a:t>u</a:t>
            </a:r>
            <a:r>
              <a:rPr lang="de-CH" sz="2000" dirty="0">
                <a:solidFill>
                  <a:srgbClr val="569CD6"/>
                </a:solidFill>
                <a:latin typeface="Consolas" panose="020B0609020204030204" pitchFamily="49" charset="0"/>
              </a:rPr>
              <a:t>}</a:t>
            </a:r>
            <a:r>
              <a:rPr lang="de-CH" sz="2000" dirty="0">
                <a:solidFill>
                  <a:srgbClr val="CE9178"/>
                </a:solidFill>
                <a:latin typeface="Consolas" panose="020B0609020204030204" pitchFamily="49" charset="0"/>
              </a:rPr>
              <a:t>`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b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de-CH" sz="2000" dirty="0" err="1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sz="2000" dirty="0" err="1">
                <a:solidFill>
                  <a:srgbClr val="9CDCFE"/>
                </a:solidFill>
                <a:latin typeface="Consolas" panose="020B0609020204030204" pitchFamily="49" charset="0"/>
              </a:rPr>
              <a:t>pw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Password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de-CH" sz="2000" dirty="0">
                <a:solidFill>
                  <a:srgbClr val="CE9178"/>
                </a:solidFill>
                <a:latin typeface="Consolas" panose="020B0609020204030204" pitchFamily="49" charset="0"/>
              </a:rPr>
              <a:t>"hunter2"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sz="2000" dirty="0" err="1">
                <a:solidFill>
                  <a:srgbClr val="C586C0"/>
                </a:solidFill>
                <a:latin typeface="Consolas" panose="020B0609020204030204" pitchFamily="49" charset="0"/>
              </a:rPr>
              <a:t>as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Password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b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de-CH" sz="2000" dirty="0" err="1">
                <a:solidFill>
                  <a:srgbClr val="DCDCAA"/>
                </a:solidFill>
                <a:latin typeface="Consolas" panose="020B0609020204030204" pitchFamily="49" charset="0"/>
              </a:rPr>
              <a:t>displayUserName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de-CH" sz="2000" dirty="0" err="1">
                <a:solidFill>
                  <a:srgbClr val="9CDCFE"/>
                </a:solidFill>
                <a:latin typeface="Consolas" panose="020B0609020204030204" pitchFamily="49" charset="0"/>
              </a:rPr>
              <a:t>pw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); </a:t>
            </a:r>
            <a:r>
              <a:rPr lang="de-CH" sz="2000" dirty="0">
                <a:solidFill>
                  <a:srgbClr val="6A9955"/>
                </a:solidFill>
                <a:latin typeface="Consolas" panose="020B0609020204030204" pitchFamily="49" charset="0"/>
              </a:rPr>
              <a:t>// A-OK!</a:t>
            </a:r>
            <a:endParaRPr lang="de-CH" sz="2000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EB3CA19-212E-4411-AD59-4591B2C549E2}"/>
              </a:ext>
            </a:extLst>
          </p:cNvPr>
          <p:cNvCxnSpPr>
            <a:cxnSpLocks/>
          </p:cNvCxnSpPr>
          <p:nvPr/>
        </p:nvCxnSpPr>
        <p:spPr>
          <a:xfrm>
            <a:off x="2482190" y="5966073"/>
            <a:ext cx="505626" cy="0"/>
          </a:xfrm>
          <a:prstGeom prst="line">
            <a:avLst/>
          </a:prstGeom>
          <a:ln w="57150">
            <a:solidFill>
              <a:srgbClr val="FF0000"/>
            </a:solidFill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1127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D5B32E-2926-4364-927F-3FB6ECA75E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  <a:p>
            <a:r>
              <a:rPr lang="en-GB" dirty="0"/>
              <a:t>Generics</a:t>
            </a:r>
          </a:p>
          <a:p>
            <a:r>
              <a:rPr lang="en-GB" dirty="0"/>
              <a:t>Literal Types</a:t>
            </a:r>
          </a:p>
          <a:p>
            <a:r>
              <a:rPr lang="en-GB" dirty="0"/>
              <a:t>Intersection types</a:t>
            </a:r>
          </a:p>
          <a:p>
            <a:r>
              <a:rPr lang="en-GB" dirty="0"/>
              <a:t>Union Types</a:t>
            </a:r>
          </a:p>
          <a:p>
            <a:r>
              <a:rPr lang="en-GB" dirty="0"/>
              <a:t>Mapped Types</a:t>
            </a:r>
          </a:p>
          <a:p>
            <a:r>
              <a:rPr lang="en-GB" dirty="0"/>
              <a:t>Conditional Types</a:t>
            </a:r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8C6E207D-0D4D-47DB-AE6A-CFA6733B5A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47" y="-69486"/>
            <a:ext cx="3214138" cy="1181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5551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B4E29-BA1A-4B0B-8035-AAEBE6580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Discriminated</a:t>
            </a:r>
            <a:r>
              <a:rPr lang="de-CH" dirty="0"/>
              <a:t> </a:t>
            </a:r>
            <a:r>
              <a:rPr lang="de-CH" dirty="0" err="1"/>
              <a:t>Unions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77B642-6A4E-4CC9-BEB2-4CC74A74DC6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CH" dirty="0"/>
                  <a:t>The </a:t>
                </a:r>
                <a:r>
                  <a:rPr lang="de-CH" dirty="0" err="1"/>
                  <a:t>concept</a:t>
                </a:r>
                <a:r>
                  <a:rPr lang="de-CH" dirty="0"/>
                  <a:t> </a:t>
                </a:r>
                <a:r>
                  <a:rPr lang="de-CH" dirty="0" err="1"/>
                  <a:t>of</a:t>
                </a:r>
                <a:r>
                  <a:rPr lang="de-CH" dirty="0"/>
                  <a:t> «</a:t>
                </a:r>
                <a:r>
                  <a:rPr lang="de-CH" dirty="0" err="1"/>
                  <a:t>Opaque</a:t>
                </a:r>
                <a:r>
                  <a:rPr lang="de-CH" dirty="0"/>
                  <a:t>» </a:t>
                </a:r>
                <a:r>
                  <a:rPr lang="de-CH" dirty="0" err="1"/>
                  <a:t>Types</a:t>
                </a:r>
                <a:r>
                  <a:rPr lang="de-CH" dirty="0"/>
                  <a:t> </a:t>
                </a:r>
                <a:r>
                  <a:rPr lang="de-CH" dirty="0" err="1"/>
                  <a:t>can</a:t>
                </a:r>
                <a:r>
                  <a:rPr lang="de-CH" dirty="0"/>
                  <a:t> </a:t>
                </a:r>
                <a:r>
                  <a:rPr lang="de-CH" dirty="0" err="1"/>
                  <a:t>be</a:t>
                </a:r>
                <a:r>
                  <a:rPr lang="de-CH" dirty="0"/>
                  <a:t> </a:t>
                </a:r>
                <a:r>
                  <a:rPr lang="de-CH" dirty="0" err="1"/>
                  <a:t>extended</a:t>
                </a:r>
                <a:r>
                  <a:rPr lang="de-CH" dirty="0"/>
                  <a:t> </a:t>
                </a:r>
                <a:r>
                  <a:rPr lang="de-CH" dirty="0" err="1"/>
                  <a:t>to</a:t>
                </a:r>
                <a:r>
                  <a:rPr lang="de-CH" dirty="0"/>
                  <a:t> </a:t>
                </a:r>
                <a:r>
                  <a:rPr lang="de-CH" dirty="0" err="1"/>
                  <a:t>Discriminated</a:t>
                </a:r>
                <a:r>
                  <a:rPr lang="de-CH" dirty="0"/>
                  <a:t> </a:t>
                </a:r>
                <a:r>
                  <a:rPr lang="de-CH" dirty="0" err="1"/>
                  <a:t>Unions</a:t>
                </a:r>
                <a:endParaRPr lang="de-CH" dirty="0"/>
              </a:p>
              <a:p>
                <a:pPr lvl="1"/>
                <a:r>
                  <a:rPr lang="de-CH" dirty="0"/>
                  <a:t>In Set Theory </a:t>
                </a:r>
                <a:r>
                  <a:rPr lang="de-CH" dirty="0" err="1"/>
                  <a:t>called</a:t>
                </a:r>
                <a:r>
                  <a:rPr lang="de-CH" dirty="0"/>
                  <a:t> </a:t>
                </a:r>
                <a:r>
                  <a:rPr lang="de-CH" b="1" dirty="0" err="1"/>
                  <a:t>disjoint</a:t>
                </a:r>
                <a:r>
                  <a:rPr lang="de-CH" b="1" dirty="0"/>
                  <a:t> </a:t>
                </a:r>
                <a:r>
                  <a:rPr lang="de-CH" b="1" dirty="0" err="1"/>
                  <a:t>union</a:t>
                </a:r>
                <a:r>
                  <a:rPr lang="de-CH" dirty="0"/>
                  <a:t>:</a:t>
                </a:r>
                <a:r>
                  <a:rPr lang="de-CH" b="1" dirty="0"/>
                  <a:t> </a:t>
                </a:r>
                <a14:m>
                  <m:oMath xmlns:m="http://schemas.openxmlformats.org/officeDocument/2006/math">
                    <m:r>
                      <a:rPr lang="de-CH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de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⊔</m:t>
                    </m:r>
                    <m:r>
                      <a:rPr lang="de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</m:oMath>
                </a14:m>
                <a:endParaRPr lang="de-CH" dirty="0"/>
              </a:p>
              <a:p>
                <a:pPr lvl="1"/>
                <a:r>
                  <a:rPr lang="de-CH" dirty="0"/>
                  <a:t>Also </a:t>
                </a:r>
                <a:r>
                  <a:rPr lang="de-CH" dirty="0" err="1"/>
                  <a:t>called</a:t>
                </a:r>
                <a:r>
                  <a:rPr lang="de-CH" dirty="0"/>
                  <a:t> </a:t>
                </a:r>
                <a:r>
                  <a:rPr lang="de-CH" b="1" dirty="0" err="1"/>
                  <a:t>tagged</a:t>
                </a:r>
                <a:r>
                  <a:rPr lang="de-CH" b="1" dirty="0"/>
                  <a:t> </a:t>
                </a:r>
                <a:r>
                  <a:rPr lang="de-CH" b="1" dirty="0" err="1"/>
                  <a:t>union</a:t>
                </a:r>
                <a:endParaRPr lang="de-CH" b="1" dirty="0"/>
              </a:p>
              <a:p>
                <a:endParaRPr lang="de-CH" dirty="0"/>
              </a:p>
              <a:p>
                <a:r>
                  <a:rPr lang="de-CH" dirty="0"/>
                  <a:t>Sets </a:t>
                </a:r>
                <a:r>
                  <a:rPr lang="de-CH" dirty="0" err="1"/>
                  <a:t>are</a:t>
                </a:r>
                <a:r>
                  <a:rPr lang="de-CH" dirty="0"/>
                  <a:t> </a:t>
                </a:r>
                <a:r>
                  <a:rPr lang="de-CH" dirty="0" err="1"/>
                  <a:t>explicitly</a:t>
                </a:r>
                <a:r>
                  <a:rPr lang="de-CH" dirty="0"/>
                  <a:t> </a:t>
                </a:r>
                <a:r>
                  <a:rPr lang="de-CH" dirty="0" err="1"/>
                  <a:t>split</a:t>
                </a:r>
                <a:r>
                  <a:rPr lang="de-CH" dirty="0"/>
                  <a:t> </a:t>
                </a:r>
                <a:r>
                  <a:rPr lang="de-CH" dirty="0" err="1"/>
                  <a:t>with</a:t>
                </a:r>
                <a:r>
                  <a:rPr lang="de-CH" dirty="0"/>
                  <a:t> a «Tag» </a:t>
                </a:r>
                <a:r>
                  <a:rPr lang="de-CH" dirty="0" err="1"/>
                  <a:t>or</a:t>
                </a:r>
                <a:r>
                  <a:rPr lang="de-CH" dirty="0"/>
                  <a:t> «</a:t>
                </a:r>
                <a:r>
                  <a:rPr lang="de-CH" dirty="0" err="1"/>
                  <a:t>Discriminator</a:t>
                </a:r>
                <a:r>
                  <a:rPr lang="de-CH" dirty="0"/>
                  <a:t>»</a:t>
                </a:r>
              </a:p>
              <a:p>
                <a:endParaRPr lang="de-CH" dirty="0"/>
              </a:p>
              <a:p>
                <a:r>
                  <a:rPr lang="de-CH" dirty="0" err="1"/>
                  <a:t>Especially</a:t>
                </a:r>
                <a:r>
                  <a:rPr lang="de-CH" dirty="0"/>
                  <a:t> </a:t>
                </a:r>
                <a:r>
                  <a:rPr lang="de-CH" dirty="0" err="1"/>
                  <a:t>useful</a:t>
                </a:r>
                <a:r>
                  <a:rPr lang="de-CH" dirty="0"/>
                  <a:t> </a:t>
                </a:r>
                <a:r>
                  <a:rPr lang="de-CH" dirty="0" err="1"/>
                  <a:t>if</a:t>
                </a:r>
                <a:r>
                  <a:rPr lang="de-CH" dirty="0"/>
                  <a:t> </a:t>
                </a:r>
                <a:r>
                  <a:rPr lang="de-CH" dirty="0" err="1"/>
                  <a:t>combined</a:t>
                </a:r>
                <a:r>
                  <a:rPr lang="de-CH" dirty="0"/>
                  <a:t> </a:t>
                </a:r>
                <a:r>
                  <a:rPr lang="de-CH" dirty="0" err="1"/>
                  <a:t>with</a:t>
                </a:r>
                <a:r>
                  <a:rPr lang="de-CH" dirty="0"/>
                  <a:t> </a:t>
                </a:r>
                <a:r>
                  <a:rPr lang="de-CH" dirty="0" err="1"/>
                  <a:t>TypeScripts</a:t>
                </a:r>
                <a:r>
                  <a:rPr lang="de-CH" dirty="0"/>
                  <a:t> </a:t>
                </a:r>
                <a:r>
                  <a:rPr lang="de-CH" dirty="0" err="1"/>
                  <a:t>control</a:t>
                </a:r>
                <a:r>
                  <a:rPr lang="de-CH" dirty="0"/>
                  <a:t> </a:t>
                </a:r>
                <a:r>
                  <a:rPr lang="de-CH" dirty="0" err="1"/>
                  <a:t>flow</a:t>
                </a:r>
                <a:r>
                  <a:rPr lang="de-CH" dirty="0"/>
                  <a:t> </a:t>
                </a:r>
                <a:r>
                  <a:rPr lang="de-CH" dirty="0" err="1"/>
                  <a:t>analysis</a:t>
                </a: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77B642-6A4E-4CC9-BEB2-4CC74A74DC6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41" t="-206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668852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1C8C4A-DA34-4933-BE30-83EDE40DD3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 of using Discriminated Unions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7A9F0C-3198-4D5F-B54B-3C995CC9FC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217E739-B41C-417F-B235-6F10CF968E55}"/>
              </a:ext>
            </a:extLst>
          </p:cNvPr>
          <p:cNvSpPr/>
          <p:nvPr/>
        </p:nvSpPr>
        <p:spPr>
          <a:xfrm>
            <a:off x="268308" y="1184858"/>
            <a:ext cx="11655379" cy="452431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de-CH" dirty="0">
                <a:solidFill>
                  <a:srgbClr val="569CD6"/>
                </a:solidFill>
                <a:latin typeface="Consolas" panose="020B0609020204030204" pitchFamily="49" charset="0"/>
              </a:rPr>
              <a:t>type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dirty="0" err="1">
                <a:solidFill>
                  <a:srgbClr val="4EC9B0"/>
                </a:solidFill>
                <a:latin typeface="Consolas" panose="020B0609020204030204" pitchFamily="49" charset="0"/>
              </a:rPr>
              <a:t>InitAction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= { </a:t>
            </a:r>
            <a:r>
              <a:rPr lang="de-CH" dirty="0">
                <a:solidFill>
                  <a:srgbClr val="9CDCFE"/>
                </a:solidFill>
                <a:latin typeface="Consolas" panose="020B0609020204030204" pitchFamily="49" charset="0"/>
              </a:rPr>
              <a:t>type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de-CH" dirty="0">
                <a:solidFill>
                  <a:srgbClr val="CE9178"/>
                </a:solidFill>
                <a:latin typeface="Consolas" panose="020B0609020204030204" pitchFamily="49" charset="0"/>
              </a:rPr>
              <a:t>"INIT"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}</a:t>
            </a:r>
          </a:p>
          <a:p>
            <a:r>
              <a:rPr lang="de-CH" dirty="0">
                <a:solidFill>
                  <a:srgbClr val="569CD6"/>
                </a:solidFill>
                <a:latin typeface="Consolas" panose="020B0609020204030204" pitchFamily="49" charset="0"/>
              </a:rPr>
              <a:t>type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dirty="0" err="1">
                <a:solidFill>
                  <a:srgbClr val="4EC9B0"/>
                </a:solidFill>
                <a:latin typeface="Consolas" panose="020B0609020204030204" pitchFamily="49" charset="0"/>
              </a:rPr>
              <a:t>LoginAction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= { </a:t>
            </a:r>
            <a:r>
              <a:rPr lang="de-CH" dirty="0">
                <a:solidFill>
                  <a:srgbClr val="9CDCFE"/>
                </a:solidFill>
                <a:latin typeface="Consolas" panose="020B0609020204030204" pitchFamily="49" charset="0"/>
              </a:rPr>
              <a:t>type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de-CH" dirty="0">
                <a:solidFill>
                  <a:srgbClr val="CE9178"/>
                </a:solidFill>
                <a:latin typeface="Consolas" panose="020B0609020204030204" pitchFamily="49" charset="0"/>
              </a:rPr>
              <a:t>"LOGIN"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de-CH" dirty="0" err="1">
                <a:solidFill>
                  <a:srgbClr val="9CDCFE"/>
                </a:solidFill>
                <a:latin typeface="Consolas" panose="020B0609020204030204" pitchFamily="49" charset="0"/>
              </a:rPr>
              <a:t>name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de-CH" dirty="0" err="1">
                <a:solidFill>
                  <a:srgbClr val="4EC9B0"/>
                </a:solidFill>
                <a:latin typeface="Consolas" panose="020B0609020204030204" pitchFamily="49" charset="0"/>
              </a:rPr>
              <a:t>string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de-CH" dirty="0" err="1">
                <a:solidFill>
                  <a:srgbClr val="9CDCFE"/>
                </a:solidFill>
                <a:latin typeface="Consolas" panose="020B0609020204030204" pitchFamily="49" charset="0"/>
              </a:rPr>
              <a:t>password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de-CH" dirty="0" err="1">
                <a:solidFill>
                  <a:srgbClr val="4EC9B0"/>
                </a:solidFill>
                <a:latin typeface="Consolas" panose="020B0609020204030204" pitchFamily="49" charset="0"/>
              </a:rPr>
              <a:t>string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}</a:t>
            </a:r>
          </a:p>
          <a:p>
            <a:b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de-CH" dirty="0">
                <a:solidFill>
                  <a:srgbClr val="569CD6"/>
                </a:solidFill>
                <a:latin typeface="Consolas" panose="020B0609020204030204" pitchFamily="49" charset="0"/>
              </a:rPr>
              <a:t>type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dirty="0">
                <a:solidFill>
                  <a:srgbClr val="4EC9B0"/>
                </a:solidFill>
                <a:latin typeface="Consolas" panose="020B0609020204030204" pitchFamily="49" charset="0"/>
              </a:rPr>
              <a:t>Actions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de-CH" dirty="0" err="1">
                <a:solidFill>
                  <a:srgbClr val="4EC9B0"/>
                </a:solidFill>
                <a:latin typeface="Consolas" panose="020B0609020204030204" pitchFamily="49" charset="0"/>
              </a:rPr>
              <a:t>InitAction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| </a:t>
            </a:r>
            <a:r>
              <a:rPr lang="de-CH" dirty="0" err="1">
                <a:solidFill>
                  <a:srgbClr val="4EC9B0"/>
                </a:solidFill>
                <a:latin typeface="Consolas" panose="020B0609020204030204" pitchFamily="49" charset="0"/>
              </a:rPr>
              <a:t>LoginAction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b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de-CH" dirty="0" err="1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dirty="0" err="1">
                <a:solidFill>
                  <a:srgbClr val="DCDCAA"/>
                </a:solidFill>
                <a:latin typeface="Consolas" panose="020B0609020204030204" pitchFamily="49" charset="0"/>
              </a:rPr>
              <a:t>handleAction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de-CH" dirty="0" err="1">
                <a:solidFill>
                  <a:srgbClr val="9CDCFE"/>
                </a:solidFill>
                <a:latin typeface="Consolas" panose="020B0609020204030204" pitchFamily="49" charset="0"/>
              </a:rPr>
              <a:t>action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de-CH" dirty="0">
                <a:solidFill>
                  <a:srgbClr val="4EC9B0"/>
                </a:solidFill>
                <a:latin typeface="Consolas" panose="020B0609020204030204" pitchFamily="49" charset="0"/>
              </a:rPr>
              <a:t>Actions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de-CH" dirty="0">
                <a:solidFill>
                  <a:srgbClr val="C586C0"/>
                </a:solidFill>
                <a:latin typeface="Consolas" panose="020B0609020204030204" pitchFamily="49" charset="0"/>
              </a:rPr>
              <a:t>  switch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de-CH" dirty="0" err="1">
                <a:solidFill>
                  <a:srgbClr val="9CDCFE"/>
                </a:solidFill>
                <a:latin typeface="Consolas" panose="020B0609020204030204" pitchFamily="49" charset="0"/>
              </a:rPr>
              <a:t>action</a:t>
            </a:r>
            <a:r>
              <a:rPr lang="de-CH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de-CH" dirty="0" err="1">
                <a:solidFill>
                  <a:srgbClr val="9CDCFE"/>
                </a:solidFill>
                <a:latin typeface="Consolas" panose="020B0609020204030204" pitchFamily="49" charset="0"/>
              </a:rPr>
              <a:t>type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de-CH" dirty="0">
                <a:solidFill>
                  <a:srgbClr val="C586C0"/>
                </a:solidFill>
                <a:latin typeface="Consolas" panose="020B0609020204030204" pitchFamily="49" charset="0"/>
              </a:rPr>
              <a:t>    </a:t>
            </a:r>
            <a:r>
              <a:rPr lang="de-CH" dirty="0" err="1">
                <a:solidFill>
                  <a:srgbClr val="C586C0"/>
                </a:solidFill>
                <a:latin typeface="Consolas" panose="020B0609020204030204" pitchFamily="49" charset="0"/>
              </a:rPr>
              <a:t>case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dirty="0">
                <a:solidFill>
                  <a:srgbClr val="CE9178"/>
                </a:solidFill>
                <a:latin typeface="Consolas" panose="020B0609020204030204" pitchFamily="49" charset="0"/>
              </a:rPr>
              <a:t>"INIT"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de-CH" dirty="0">
                <a:solidFill>
                  <a:srgbClr val="C586C0"/>
                </a:solidFill>
                <a:latin typeface="Consolas" panose="020B0609020204030204" pitchFamily="49" charset="0"/>
              </a:rPr>
              <a:t>      </a:t>
            </a:r>
            <a:r>
              <a:rPr lang="de-CH" dirty="0" err="1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de-CH" dirty="0" err="1">
                <a:solidFill>
                  <a:srgbClr val="CE9178"/>
                </a:solidFill>
                <a:latin typeface="Consolas" panose="020B0609020204030204" pitchFamily="49" charset="0"/>
              </a:rPr>
              <a:t>Initialized</a:t>
            </a:r>
            <a:r>
              <a:rPr lang="de-CH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de-CH" dirty="0">
                <a:solidFill>
                  <a:srgbClr val="C586C0"/>
                </a:solidFill>
                <a:latin typeface="Consolas" panose="020B0609020204030204" pitchFamily="49" charset="0"/>
              </a:rPr>
              <a:t>    </a:t>
            </a:r>
            <a:r>
              <a:rPr lang="de-CH" dirty="0" err="1">
                <a:solidFill>
                  <a:srgbClr val="C586C0"/>
                </a:solidFill>
                <a:latin typeface="Consolas" panose="020B0609020204030204" pitchFamily="49" charset="0"/>
              </a:rPr>
              <a:t>case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dirty="0">
                <a:solidFill>
                  <a:srgbClr val="CE9178"/>
                </a:solidFill>
                <a:latin typeface="Consolas" panose="020B0609020204030204" pitchFamily="49" charset="0"/>
              </a:rPr>
              <a:t>"LOGIN"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de-CH" dirty="0">
                <a:solidFill>
                  <a:srgbClr val="4EC9B0"/>
                </a:solidFill>
                <a:latin typeface="Consolas" panose="020B0609020204030204" pitchFamily="49" charset="0"/>
              </a:rPr>
              <a:t>      console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de-CH" dirty="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de-CH" dirty="0">
                <a:solidFill>
                  <a:srgbClr val="9CDCFE"/>
                </a:solidFill>
                <a:latin typeface="Consolas" panose="020B0609020204030204" pitchFamily="49" charset="0"/>
              </a:rPr>
              <a:t>action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de-CH" dirty="0">
                <a:solidFill>
                  <a:srgbClr val="9CDCFE"/>
                </a:solidFill>
                <a:latin typeface="Consolas" panose="020B0609020204030204" pitchFamily="49" charset="0"/>
              </a:rPr>
              <a:t>name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+ </a:t>
            </a:r>
            <a:r>
              <a:rPr lang="de-CH" dirty="0">
                <a:solidFill>
                  <a:srgbClr val="CE9178"/>
                </a:solidFill>
                <a:latin typeface="Consolas" panose="020B0609020204030204" pitchFamily="49" charset="0"/>
              </a:rPr>
              <a:t>" </a:t>
            </a:r>
            <a:r>
              <a:rPr lang="de-CH" dirty="0" err="1">
                <a:solidFill>
                  <a:srgbClr val="CE9178"/>
                </a:solidFill>
                <a:latin typeface="Consolas" panose="020B0609020204030204" pitchFamily="49" charset="0"/>
              </a:rPr>
              <a:t>logged</a:t>
            </a:r>
            <a:r>
              <a:rPr lang="de-CH" dirty="0">
                <a:solidFill>
                  <a:srgbClr val="CE9178"/>
                </a:solidFill>
                <a:latin typeface="Consolas" panose="020B0609020204030204" pitchFamily="49" charset="0"/>
              </a:rPr>
              <a:t> in"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e-CH" dirty="0">
                <a:solidFill>
                  <a:srgbClr val="C586C0"/>
                </a:solidFill>
                <a:latin typeface="Consolas" panose="020B0609020204030204" pitchFamily="49" charset="0"/>
              </a:rPr>
              <a:t>      </a:t>
            </a:r>
            <a:r>
              <a:rPr lang="de-CH" dirty="0" err="1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de-CH" dirty="0" err="1">
                <a:solidFill>
                  <a:srgbClr val="CE9178"/>
                </a:solidFill>
                <a:latin typeface="Consolas" panose="020B0609020204030204" pitchFamily="49" charset="0"/>
              </a:rPr>
              <a:t>Logged</a:t>
            </a:r>
            <a:r>
              <a:rPr lang="de-CH" dirty="0">
                <a:solidFill>
                  <a:srgbClr val="CE9178"/>
                </a:solidFill>
                <a:latin typeface="Consolas" panose="020B0609020204030204" pitchFamily="49" charset="0"/>
              </a:rPr>
              <a:t> In" </a:t>
            </a:r>
            <a:endParaRPr lang="de-CH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de-CH" dirty="0">
                <a:solidFill>
                  <a:srgbClr val="C586C0"/>
                </a:solidFill>
                <a:latin typeface="Consolas" panose="020B0609020204030204" pitchFamily="49" charset="0"/>
              </a:rPr>
              <a:t>    </a:t>
            </a:r>
            <a:r>
              <a:rPr lang="de-CH" dirty="0" err="1">
                <a:solidFill>
                  <a:srgbClr val="C586C0"/>
                </a:solidFill>
                <a:latin typeface="Consolas" panose="020B0609020204030204" pitchFamily="49" charset="0"/>
              </a:rPr>
              <a:t>default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de-CH" dirty="0">
                <a:solidFill>
                  <a:srgbClr val="4EC9B0"/>
                </a:solidFill>
                <a:latin typeface="Consolas" panose="020B0609020204030204" pitchFamily="49" charset="0"/>
              </a:rPr>
              <a:t>      console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de-CH" dirty="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de-CH" dirty="0">
                <a:solidFill>
                  <a:srgbClr val="CE9178"/>
                </a:solidFill>
                <a:latin typeface="Consolas" panose="020B0609020204030204" pitchFamily="49" charset="0"/>
              </a:rPr>
              <a:t>"WTF"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 }</a:t>
            </a:r>
          </a:p>
          <a:p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Speech Bubble: Oval 4">
            <a:extLst>
              <a:ext uri="{FF2B5EF4-FFF2-40B4-BE49-F238E27FC236}">
                <a16:creationId xmlns:a16="http://schemas.microsoft.com/office/drawing/2014/main" id="{005C7F54-66F7-43AD-83C4-8DA23313D52E}"/>
              </a:ext>
            </a:extLst>
          </p:cNvPr>
          <p:cNvSpPr/>
          <p:nvPr/>
        </p:nvSpPr>
        <p:spPr>
          <a:xfrm>
            <a:off x="7251404" y="2089298"/>
            <a:ext cx="4720856" cy="1961707"/>
          </a:xfrm>
          <a:prstGeom prst="wedgeEllipseCallout">
            <a:avLst>
              <a:gd name="adj1" fmla="val -122983"/>
              <a:gd name="adj2" fmla="val 44659"/>
            </a:avLst>
          </a:prstGeom>
          <a:solidFill>
            <a:schemeClr val="bg1">
              <a:lumMod val="9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3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Property “name” can be safely accessed here</a:t>
            </a:r>
          </a:p>
        </p:txBody>
      </p:sp>
    </p:spTree>
    <p:extLst>
      <p:ext uri="{BB962C8B-B14F-4D97-AF65-F5344CB8AC3E}">
        <p14:creationId xmlns:p14="http://schemas.microsoft.com/office/powerpoint/2010/main" val="851654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0FC66-308A-4E36-A45E-B8A6FFE66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Exhaustiveness</a:t>
            </a:r>
            <a:r>
              <a:rPr lang="de-CH" dirty="0"/>
              <a:t> Checking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71C23F-8E3C-43F0-A3AA-73CEF83562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often</a:t>
            </a:r>
            <a:r>
              <a:rPr lang="de-CH" dirty="0"/>
              <a:t> </a:t>
            </a:r>
            <a:r>
              <a:rPr lang="de-CH" dirty="0" err="1"/>
              <a:t>have</a:t>
            </a:r>
            <a:r>
              <a:rPr lang="de-CH" dirty="0"/>
              <a:t> </a:t>
            </a:r>
            <a:r>
              <a:rPr lang="de-CH" dirty="0" err="1"/>
              <a:t>types</a:t>
            </a:r>
            <a:r>
              <a:rPr lang="de-CH" dirty="0"/>
              <a:t> </a:t>
            </a:r>
            <a:r>
              <a:rPr lang="de-CH" dirty="0" err="1"/>
              <a:t>that</a:t>
            </a:r>
            <a:r>
              <a:rPr lang="de-CH" dirty="0"/>
              <a:t> </a:t>
            </a:r>
            <a:r>
              <a:rPr lang="de-CH" dirty="0" err="1"/>
              <a:t>cover</a:t>
            </a:r>
            <a:r>
              <a:rPr lang="de-CH" dirty="0"/>
              <a:t> </a:t>
            </a:r>
            <a:r>
              <a:rPr lang="de-CH" dirty="0" err="1"/>
              <a:t>several</a:t>
            </a:r>
            <a:r>
              <a:rPr lang="de-CH" dirty="0"/>
              <a:t> </a:t>
            </a:r>
            <a:r>
              <a:rPr lang="de-CH" dirty="0" err="1"/>
              <a:t>cases</a:t>
            </a:r>
            <a:endParaRPr lang="de-CH" dirty="0"/>
          </a:p>
          <a:p>
            <a:endParaRPr lang="de-CH" dirty="0"/>
          </a:p>
          <a:p>
            <a:r>
              <a:rPr lang="de-CH" dirty="0" err="1"/>
              <a:t>What</a:t>
            </a:r>
            <a:r>
              <a:rPr lang="de-CH" dirty="0"/>
              <a:t> </a:t>
            </a:r>
            <a:r>
              <a:rPr lang="de-CH" dirty="0" err="1"/>
              <a:t>if</a:t>
            </a:r>
            <a:r>
              <a:rPr lang="de-CH" dirty="0"/>
              <a:t> </a:t>
            </a:r>
            <a:r>
              <a:rPr lang="de-CH" dirty="0" err="1"/>
              <a:t>you</a:t>
            </a:r>
            <a:r>
              <a:rPr lang="de-CH" dirty="0"/>
              <a:t> </a:t>
            </a:r>
            <a:r>
              <a:rPr lang="de-CH" dirty="0" err="1"/>
              <a:t>can</a:t>
            </a:r>
            <a:r>
              <a:rPr lang="de-CH" dirty="0"/>
              <a:t> </a:t>
            </a:r>
            <a:r>
              <a:rPr lang="de-CH" dirty="0" err="1"/>
              <a:t>guarantee</a:t>
            </a:r>
            <a:r>
              <a:rPr lang="de-CH" dirty="0"/>
              <a:t> </a:t>
            </a:r>
            <a:r>
              <a:rPr lang="de-CH" dirty="0" err="1"/>
              <a:t>that</a:t>
            </a:r>
            <a:r>
              <a:rPr lang="de-CH" dirty="0"/>
              <a:t> </a:t>
            </a:r>
            <a:r>
              <a:rPr lang="de-CH" dirty="0" err="1"/>
              <a:t>you</a:t>
            </a:r>
            <a:r>
              <a:rPr lang="de-CH" dirty="0"/>
              <a:t> </a:t>
            </a:r>
            <a:r>
              <a:rPr lang="de-CH" dirty="0" err="1"/>
              <a:t>cover</a:t>
            </a:r>
            <a:r>
              <a:rPr lang="de-CH" dirty="0"/>
              <a:t> </a:t>
            </a:r>
            <a:r>
              <a:rPr lang="de-CH" dirty="0" err="1"/>
              <a:t>them</a:t>
            </a:r>
            <a:r>
              <a:rPr lang="de-CH" dirty="0"/>
              <a:t> all?</a:t>
            </a:r>
          </a:p>
          <a:p>
            <a:endParaRPr lang="de-CH" dirty="0"/>
          </a:p>
          <a:p>
            <a:r>
              <a:rPr lang="en-GB" dirty="0"/>
              <a:t>Benefits:</a:t>
            </a:r>
          </a:p>
          <a:p>
            <a:pPr lvl="1"/>
            <a:r>
              <a:rPr lang="en-GB" dirty="0"/>
              <a:t>Cut down bugs</a:t>
            </a:r>
          </a:p>
          <a:p>
            <a:pPr lvl="1"/>
            <a:r>
              <a:rPr lang="en-GB" dirty="0"/>
              <a:t>Make extending functionality easier</a:t>
            </a:r>
          </a:p>
        </p:txBody>
      </p:sp>
    </p:spTree>
    <p:extLst>
      <p:ext uri="{BB962C8B-B14F-4D97-AF65-F5344CB8AC3E}">
        <p14:creationId xmlns:p14="http://schemas.microsoft.com/office/powerpoint/2010/main" val="42065021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1C8C4A-DA34-4933-BE30-83EDE40DD3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 of using Discriminated Unions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7A9F0C-3198-4D5F-B54B-3C995CC9FC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217E739-B41C-417F-B235-6F10CF968E55}"/>
              </a:ext>
            </a:extLst>
          </p:cNvPr>
          <p:cNvSpPr/>
          <p:nvPr/>
        </p:nvSpPr>
        <p:spPr>
          <a:xfrm>
            <a:off x="268308" y="1184858"/>
            <a:ext cx="11655379" cy="480131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de-CH" dirty="0">
                <a:solidFill>
                  <a:srgbClr val="569CD6"/>
                </a:solidFill>
                <a:latin typeface="Consolas" panose="020B0609020204030204" pitchFamily="49" charset="0"/>
              </a:rPr>
              <a:t>type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dirty="0" err="1">
                <a:solidFill>
                  <a:srgbClr val="4EC9B0"/>
                </a:solidFill>
                <a:latin typeface="Consolas" panose="020B0609020204030204" pitchFamily="49" charset="0"/>
              </a:rPr>
              <a:t>InitAction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= { </a:t>
            </a:r>
            <a:r>
              <a:rPr lang="de-CH" dirty="0">
                <a:solidFill>
                  <a:srgbClr val="9CDCFE"/>
                </a:solidFill>
                <a:latin typeface="Consolas" panose="020B0609020204030204" pitchFamily="49" charset="0"/>
              </a:rPr>
              <a:t>type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de-CH" dirty="0">
                <a:solidFill>
                  <a:srgbClr val="CE9178"/>
                </a:solidFill>
                <a:latin typeface="Consolas" panose="020B0609020204030204" pitchFamily="49" charset="0"/>
              </a:rPr>
              <a:t>"INIT"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}</a:t>
            </a:r>
          </a:p>
          <a:p>
            <a:r>
              <a:rPr lang="de-CH" dirty="0">
                <a:solidFill>
                  <a:srgbClr val="569CD6"/>
                </a:solidFill>
                <a:latin typeface="Consolas" panose="020B0609020204030204" pitchFamily="49" charset="0"/>
              </a:rPr>
              <a:t>type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dirty="0" err="1">
                <a:solidFill>
                  <a:srgbClr val="4EC9B0"/>
                </a:solidFill>
                <a:latin typeface="Consolas" panose="020B0609020204030204" pitchFamily="49" charset="0"/>
              </a:rPr>
              <a:t>LoginAction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= { </a:t>
            </a:r>
            <a:r>
              <a:rPr lang="de-CH" dirty="0">
                <a:solidFill>
                  <a:srgbClr val="9CDCFE"/>
                </a:solidFill>
                <a:latin typeface="Consolas" panose="020B0609020204030204" pitchFamily="49" charset="0"/>
              </a:rPr>
              <a:t>type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de-CH" dirty="0">
                <a:solidFill>
                  <a:srgbClr val="CE9178"/>
                </a:solidFill>
                <a:latin typeface="Consolas" panose="020B0609020204030204" pitchFamily="49" charset="0"/>
              </a:rPr>
              <a:t>"LOGIN"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de-CH" dirty="0" err="1">
                <a:solidFill>
                  <a:srgbClr val="9CDCFE"/>
                </a:solidFill>
                <a:latin typeface="Consolas" panose="020B0609020204030204" pitchFamily="49" charset="0"/>
              </a:rPr>
              <a:t>name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de-CH" dirty="0" err="1">
                <a:solidFill>
                  <a:srgbClr val="4EC9B0"/>
                </a:solidFill>
                <a:latin typeface="Consolas" panose="020B0609020204030204" pitchFamily="49" charset="0"/>
              </a:rPr>
              <a:t>string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de-CH" dirty="0" err="1">
                <a:solidFill>
                  <a:srgbClr val="9CDCFE"/>
                </a:solidFill>
                <a:latin typeface="Consolas" panose="020B0609020204030204" pitchFamily="49" charset="0"/>
              </a:rPr>
              <a:t>password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de-CH" dirty="0" err="1">
                <a:solidFill>
                  <a:srgbClr val="4EC9B0"/>
                </a:solidFill>
                <a:latin typeface="Consolas" panose="020B0609020204030204" pitchFamily="49" charset="0"/>
              </a:rPr>
              <a:t>string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}</a:t>
            </a:r>
          </a:p>
          <a:p>
            <a:r>
              <a:rPr lang="de-CH" dirty="0">
                <a:solidFill>
                  <a:srgbClr val="569CD6"/>
                </a:solidFill>
                <a:latin typeface="Consolas" panose="020B0609020204030204" pitchFamily="49" charset="0"/>
              </a:rPr>
              <a:t>type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dirty="0" err="1">
                <a:solidFill>
                  <a:srgbClr val="4EC9B0"/>
                </a:solidFill>
                <a:latin typeface="Consolas" panose="020B0609020204030204" pitchFamily="49" charset="0"/>
              </a:rPr>
              <a:t>LogOutAction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= { </a:t>
            </a:r>
            <a:r>
              <a:rPr lang="de-CH" dirty="0">
                <a:solidFill>
                  <a:srgbClr val="9CDCFE"/>
                </a:solidFill>
                <a:latin typeface="Consolas" panose="020B0609020204030204" pitchFamily="49" charset="0"/>
              </a:rPr>
              <a:t>type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de-CH" dirty="0">
                <a:solidFill>
                  <a:srgbClr val="CE9178"/>
                </a:solidFill>
                <a:latin typeface="Consolas" panose="020B0609020204030204" pitchFamily="49" charset="0"/>
              </a:rPr>
              <a:t>"LOGOUT"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}</a:t>
            </a:r>
          </a:p>
          <a:p>
            <a:b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de-CH" dirty="0">
                <a:solidFill>
                  <a:srgbClr val="569CD6"/>
                </a:solidFill>
                <a:latin typeface="Consolas" panose="020B0609020204030204" pitchFamily="49" charset="0"/>
              </a:rPr>
              <a:t>type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dirty="0">
                <a:solidFill>
                  <a:srgbClr val="4EC9B0"/>
                </a:solidFill>
                <a:latin typeface="Consolas" panose="020B0609020204030204" pitchFamily="49" charset="0"/>
              </a:rPr>
              <a:t>Actions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de-CH" dirty="0" err="1">
                <a:solidFill>
                  <a:srgbClr val="4EC9B0"/>
                </a:solidFill>
                <a:latin typeface="Consolas" panose="020B0609020204030204" pitchFamily="49" charset="0"/>
              </a:rPr>
              <a:t>InitAction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| </a:t>
            </a:r>
            <a:r>
              <a:rPr lang="de-CH" dirty="0" err="1">
                <a:solidFill>
                  <a:srgbClr val="4EC9B0"/>
                </a:solidFill>
                <a:latin typeface="Consolas" panose="020B0609020204030204" pitchFamily="49" charset="0"/>
              </a:rPr>
              <a:t>LoginAction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| </a:t>
            </a:r>
            <a:r>
              <a:rPr lang="de-CH" dirty="0" err="1">
                <a:solidFill>
                  <a:srgbClr val="4EC9B0"/>
                </a:solidFill>
                <a:latin typeface="Consolas" panose="020B0609020204030204" pitchFamily="49" charset="0"/>
              </a:rPr>
              <a:t>LogOutAction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b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de-CH" dirty="0" err="1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dirty="0" err="1">
                <a:solidFill>
                  <a:srgbClr val="DCDCAA"/>
                </a:solidFill>
                <a:latin typeface="Consolas" panose="020B0609020204030204" pitchFamily="49" charset="0"/>
              </a:rPr>
              <a:t>handleAction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de-CH" dirty="0" err="1">
                <a:solidFill>
                  <a:srgbClr val="9CDCFE"/>
                </a:solidFill>
                <a:latin typeface="Consolas" panose="020B0609020204030204" pitchFamily="49" charset="0"/>
              </a:rPr>
              <a:t>action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de-CH" dirty="0">
                <a:solidFill>
                  <a:srgbClr val="4EC9B0"/>
                </a:solidFill>
                <a:latin typeface="Consolas" panose="020B0609020204030204" pitchFamily="49" charset="0"/>
              </a:rPr>
              <a:t>Actions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de-CH" dirty="0">
                <a:solidFill>
                  <a:srgbClr val="C586C0"/>
                </a:solidFill>
                <a:latin typeface="Consolas" panose="020B0609020204030204" pitchFamily="49" charset="0"/>
              </a:rPr>
              <a:t>  switch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de-CH" dirty="0" err="1">
                <a:solidFill>
                  <a:srgbClr val="9CDCFE"/>
                </a:solidFill>
                <a:latin typeface="Consolas" panose="020B0609020204030204" pitchFamily="49" charset="0"/>
              </a:rPr>
              <a:t>action</a:t>
            </a:r>
            <a:r>
              <a:rPr lang="de-CH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de-CH" dirty="0" err="1">
                <a:solidFill>
                  <a:srgbClr val="9CDCFE"/>
                </a:solidFill>
                <a:latin typeface="Consolas" panose="020B0609020204030204" pitchFamily="49" charset="0"/>
              </a:rPr>
              <a:t>type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de-CH" dirty="0">
                <a:solidFill>
                  <a:srgbClr val="C586C0"/>
                </a:solidFill>
                <a:latin typeface="Consolas" panose="020B0609020204030204" pitchFamily="49" charset="0"/>
              </a:rPr>
              <a:t>    </a:t>
            </a:r>
            <a:r>
              <a:rPr lang="de-CH" dirty="0" err="1">
                <a:solidFill>
                  <a:srgbClr val="C586C0"/>
                </a:solidFill>
                <a:latin typeface="Consolas" panose="020B0609020204030204" pitchFamily="49" charset="0"/>
              </a:rPr>
              <a:t>case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dirty="0">
                <a:solidFill>
                  <a:srgbClr val="CE9178"/>
                </a:solidFill>
                <a:latin typeface="Consolas" panose="020B0609020204030204" pitchFamily="49" charset="0"/>
              </a:rPr>
              <a:t>"INIT"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de-CH" dirty="0">
                <a:solidFill>
                  <a:srgbClr val="C586C0"/>
                </a:solidFill>
                <a:latin typeface="Consolas" panose="020B0609020204030204" pitchFamily="49" charset="0"/>
              </a:rPr>
              <a:t>      </a:t>
            </a:r>
            <a:r>
              <a:rPr lang="de-CH" dirty="0" err="1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de-CH" dirty="0" err="1">
                <a:solidFill>
                  <a:srgbClr val="CE9178"/>
                </a:solidFill>
                <a:latin typeface="Consolas" panose="020B0609020204030204" pitchFamily="49" charset="0"/>
              </a:rPr>
              <a:t>Initialized</a:t>
            </a:r>
            <a:r>
              <a:rPr lang="de-CH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de-CH" dirty="0">
                <a:solidFill>
                  <a:srgbClr val="C586C0"/>
                </a:solidFill>
                <a:latin typeface="Consolas" panose="020B0609020204030204" pitchFamily="49" charset="0"/>
              </a:rPr>
              <a:t>    </a:t>
            </a:r>
            <a:r>
              <a:rPr lang="de-CH" dirty="0" err="1">
                <a:solidFill>
                  <a:srgbClr val="C586C0"/>
                </a:solidFill>
                <a:latin typeface="Consolas" panose="020B0609020204030204" pitchFamily="49" charset="0"/>
              </a:rPr>
              <a:t>case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dirty="0">
                <a:solidFill>
                  <a:srgbClr val="CE9178"/>
                </a:solidFill>
                <a:latin typeface="Consolas" panose="020B0609020204030204" pitchFamily="49" charset="0"/>
              </a:rPr>
              <a:t>"LOGIN"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de-CH" dirty="0">
                <a:solidFill>
                  <a:srgbClr val="4EC9B0"/>
                </a:solidFill>
                <a:latin typeface="Consolas" panose="020B0609020204030204" pitchFamily="49" charset="0"/>
              </a:rPr>
              <a:t>      console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de-CH" dirty="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de-CH" dirty="0">
                <a:solidFill>
                  <a:srgbClr val="9CDCFE"/>
                </a:solidFill>
                <a:latin typeface="Consolas" panose="020B0609020204030204" pitchFamily="49" charset="0"/>
              </a:rPr>
              <a:t>action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de-CH" dirty="0">
                <a:solidFill>
                  <a:srgbClr val="9CDCFE"/>
                </a:solidFill>
                <a:latin typeface="Consolas" panose="020B0609020204030204" pitchFamily="49" charset="0"/>
              </a:rPr>
              <a:t>name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+ </a:t>
            </a:r>
            <a:r>
              <a:rPr lang="de-CH" dirty="0">
                <a:solidFill>
                  <a:srgbClr val="CE9178"/>
                </a:solidFill>
                <a:latin typeface="Consolas" panose="020B0609020204030204" pitchFamily="49" charset="0"/>
              </a:rPr>
              <a:t>" </a:t>
            </a:r>
            <a:r>
              <a:rPr lang="de-CH" dirty="0" err="1">
                <a:solidFill>
                  <a:srgbClr val="CE9178"/>
                </a:solidFill>
                <a:latin typeface="Consolas" panose="020B0609020204030204" pitchFamily="49" charset="0"/>
              </a:rPr>
              <a:t>logged</a:t>
            </a:r>
            <a:r>
              <a:rPr lang="de-CH" dirty="0">
                <a:solidFill>
                  <a:srgbClr val="CE9178"/>
                </a:solidFill>
                <a:latin typeface="Consolas" panose="020B0609020204030204" pitchFamily="49" charset="0"/>
              </a:rPr>
              <a:t> in"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e-CH" dirty="0">
                <a:solidFill>
                  <a:srgbClr val="C586C0"/>
                </a:solidFill>
                <a:latin typeface="Consolas" panose="020B0609020204030204" pitchFamily="49" charset="0"/>
              </a:rPr>
              <a:t>      </a:t>
            </a:r>
            <a:r>
              <a:rPr lang="de-CH" dirty="0" err="1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de-CH" dirty="0" err="1">
                <a:solidFill>
                  <a:srgbClr val="CE9178"/>
                </a:solidFill>
                <a:latin typeface="Consolas" panose="020B0609020204030204" pitchFamily="49" charset="0"/>
              </a:rPr>
              <a:t>Logged</a:t>
            </a:r>
            <a:r>
              <a:rPr lang="de-CH" dirty="0">
                <a:solidFill>
                  <a:srgbClr val="CE9178"/>
                </a:solidFill>
                <a:latin typeface="Consolas" panose="020B0609020204030204" pitchFamily="49" charset="0"/>
              </a:rPr>
              <a:t> In" </a:t>
            </a:r>
            <a:endParaRPr lang="de-CH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de-CH" dirty="0">
                <a:solidFill>
                  <a:srgbClr val="C586C0"/>
                </a:solidFill>
                <a:latin typeface="Consolas" panose="020B0609020204030204" pitchFamily="49" charset="0"/>
              </a:rPr>
              <a:t>    </a:t>
            </a:r>
            <a:r>
              <a:rPr lang="de-CH" dirty="0" err="1">
                <a:solidFill>
                  <a:srgbClr val="C586C0"/>
                </a:solidFill>
                <a:latin typeface="Consolas" panose="020B0609020204030204" pitchFamily="49" charset="0"/>
              </a:rPr>
              <a:t>default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de-CH" dirty="0">
                <a:solidFill>
                  <a:srgbClr val="4EC9B0"/>
                </a:solidFill>
                <a:latin typeface="Consolas" panose="020B0609020204030204" pitchFamily="49" charset="0"/>
              </a:rPr>
              <a:t>      console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de-CH" dirty="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de-CH" dirty="0">
                <a:solidFill>
                  <a:srgbClr val="CE9178"/>
                </a:solidFill>
                <a:latin typeface="Consolas" panose="020B0609020204030204" pitchFamily="49" charset="0"/>
              </a:rPr>
              <a:t>"WTF"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 }</a:t>
            </a:r>
          </a:p>
          <a:p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Speech Bubble: Oval 4">
            <a:extLst>
              <a:ext uri="{FF2B5EF4-FFF2-40B4-BE49-F238E27FC236}">
                <a16:creationId xmlns:a16="http://schemas.microsoft.com/office/drawing/2014/main" id="{1BEC9447-F78D-47DD-BB06-EE1484E63825}"/>
              </a:ext>
            </a:extLst>
          </p:cNvPr>
          <p:cNvSpPr/>
          <p:nvPr/>
        </p:nvSpPr>
        <p:spPr>
          <a:xfrm>
            <a:off x="7628860" y="2589028"/>
            <a:ext cx="3971261" cy="2227521"/>
          </a:xfrm>
          <a:prstGeom prst="wedgeEllipseCallout">
            <a:avLst>
              <a:gd name="adj1" fmla="val -67160"/>
              <a:gd name="adj2" fmla="val 32965"/>
            </a:avLst>
          </a:prstGeom>
          <a:solidFill>
            <a:schemeClr val="bg1">
              <a:lumMod val="95000"/>
            </a:schemeClr>
          </a:solidFill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3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We don’t handle all cases anymore!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2C77F65-ED37-4ACF-8A84-0458E7444C21}"/>
              </a:ext>
            </a:extLst>
          </p:cNvPr>
          <p:cNvSpPr/>
          <p:nvPr/>
        </p:nvSpPr>
        <p:spPr>
          <a:xfrm>
            <a:off x="138223" y="1701210"/>
            <a:ext cx="5178056" cy="446568"/>
          </a:xfrm>
          <a:prstGeom prst="roundRect">
            <a:avLst>
              <a:gd name="adj" fmla="val 50000"/>
            </a:avLst>
          </a:prstGeom>
          <a:noFill/>
          <a:ln w="76200">
            <a:solidFill>
              <a:srgbClr val="00B0F0">
                <a:alpha val="67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6773A9B-6F17-41A8-8633-723B7A12E340}"/>
              </a:ext>
            </a:extLst>
          </p:cNvPr>
          <p:cNvSpPr/>
          <p:nvPr/>
        </p:nvSpPr>
        <p:spPr>
          <a:xfrm>
            <a:off x="4851991" y="2248115"/>
            <a:ext cx="2894200" cy="446568"/>
          </a:xfrm>
          <a:prstGeom prst="roundRect">
            <a:avLst>
              <a:gd name="adj" fmla="val 50000"/>
            </a:avLst>
          </a:prstGeom>
          <a:noFill/>
          <a:ln w="76200">
            <a:solidFill>
              <a:srgbClr val="00B0F0">
                <a:alpha val="67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7749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1C8C4A-DA34-4933-BE30-83EDE40DD3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 of using Discriminated Unions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7A9F0C-3198-4D5F-B54B-3C995CC9FC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217E739-B41C-417F-B235-6F10CF968E55}"/>
              </a:ext>
            </a:extLst>
          </p:cNvPr>
          <p:cNvSpPr/>
          <p:nvPr/>
        </p:nvSpPr>
        <p:spPr>
          <a:xfrm>
            <a:off x="268308" y="1184858"/>
            <a:ext cx="11655379" cy="480131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de-CH" dirty="0">
                <a:solidFill>
                  <a:srgbClr val="569CD6"/>
                </a:solidFill>
                <a:latin typeface="Consolas" panose="020B0609020204030204" pitchFamily="49" charset="0"/>
              </a:rPr>
              <a:t>type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dirty="0" err="1">
                <a:solidFill>
                  <a:srgbClr val="4EC9B0"/>
                </a:solidFill>
                <a:latin typeface="Consolas" panose="020B0609020204030204" pitchFamily="49" charset="0"/>
              </a:rPr>
              <a:t>InitAction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= { </a:t>
            </a:r>
            <a:r>
              <a:rPr lang="de-CH" dirty="0">
                <a:solidFill>
                  <a:srgbClr val="9CDCFE"/>
                </a:solidFill>
                <a:latin typeface="Consolas" panose="020B0609020204030204" pitchFamily="49" charset="0"/>
              </a:rPr>
              <a:t>type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de-CH" dirty="0">
                <a:solidFill>
                  <a:srgbClr val="CE9178"/>
                </a:solidFill>
                <a:latin typeface="Consolas" panose="020B0609020204030204" pitchFamily="49" charset="0"/>
              </a:rPr>
              <a:t>"INIT"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}</a:t>
            </a:r>
          </a:p>
          <a:p>
            <a:r>
              <a:rPr lang="de-CH" dirty="0">
                <a:solidFill>
                  <a:srgbClr val="569CD6"/>
                </a:solidFill>
                <a:latin typeface="Consolas" panose="020B0609020204030204" pitchFamily="49" charset="0"/>
              </a:rPr>
              <a:t>type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dirty="0" err="1">
                <a:solidFill>
                  <a:srgbClr val="4EC9B0"/>
                </a:solidFill>
                <a:latin typeface="Consolas" panose="020B0609020204030204" pitchFamily="49" charset="0"/>
              </a:rPr>
              <a:t>LoginAction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= { </a:t>
            </a:r>
            <a:r>
              <a:rPr lang="de-CH" dirty="0">
                <a:solidFill>
                  <a:srgbClr val="9CDCFE"/>
                </a:solidFill>
                <a:latin typeface="Consolas" panose="020B0609020204030204" pitchFamily="49" charset="0"/>
              </a:rPr>
              <a:t>type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de-CH" dirty="0">
                <a:solidFill>
                  <a:srgbClr val="CE9178"/>
                </a:solidFill>
                <a:latin typeface="Consolas" panose="020B0609020204030204" pitchFamily="49" charset="0"/>
              </a:rPr>
              <a:t>"LOGIN"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de-CH" dirty="0" err="1">
                <a:solidFill>
                  <a:srgbClr val="9CDCFE"/>
                </a:solidFill>
                <a:latin typeface="Consolas" panose="020B0609020204030204" pitchFamily="49" charset="0"/>
              </a:rPr>
              <a:t>name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de-CH" dirty="0" err="1">
                <a:solidFill>
                  <a:srgbClr val="4EC9B0"/>
                </a:solidFill>
                <a:latin typeface="Consolas" panose="020B0609020204030204" pitchFamily="49" charset="0"/>
              </a:rPr>
              <a:t>string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de-CH" dirty="0" err="1">
                <a:solidFill>
                  <a:srgbClr val="9CDCFE"/>
                </a:solidFill>
                <a:latin typeface="Consolas" panose="020B0609020204030204" pitchFamily="49" charset="0"/>
              </a:rPr>
              <a:t>password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de-CH" dirty="0" err="1">
                <a:solidFill>
                  <a:srgbClr val="4EC9B0"/>
                </a:solidFill>
                <a:latin typeface="Consolas" panose="020B0609020204030204" pitchFamily="49" charset="0"/>
              </a:rPr>
              <a:t>string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}</a:t>
            </a:r>
          </a:p>
          <a:p>
            <a:r>
              <a:rPr lang="de-CH" dirty="0">
                <a:solidFill>
                  <a:srgbClr val="569CD6"/>
                </a:solidFill>
                <a:latin typeface="Consolas" panose="020B0609020204030204" pitchFamily="49" charset="0"/>
              </a:rPr>
              <a:t>type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dirty="0" err="1">
                <a:solidFill>
                  <a:srgbClr val="4EC9B0"/>
                </a:solidFill>
                <a:latin typeface="Consolas" panose="020B0609020204030204" pitchFamily="49" charset="0"/>
              </a:rPr>
              <a:t>LogOutAction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= { </a:t>
            </a:r>
            <a:r>
              <a:rPr lang="de-CH" dirty="0">
                <a:solidFill>
                  <a:srgbClr val="9CDCFE"/>
                </a:solidFill>
                <a:latin typeface="Consolas" panose="020B0609020204030204" pitchFamily="49" charset="0"/>
              </a:rPr>
              <a:t>type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de-CH" dirty="0">
                <a:solidFill>
                  <a:srgbClr val="CE9178"/>
                </a:solidFill>
                <a:latin typeface="Consolas" panose="020B0609020204030204" pitchFamily="49" charset="0"/>
              </a:rPr>
              <a:t>"LOGOUT"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}</a:t>
            </a:r>
          </a:p>
          <a:p>
            <a:b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de-CH" dirty="0">
                <a:solidFill>
                  <a:srgbClr val="569CD6"/>
                </a:solidFill>
                <a:latin typeface="Consolas" panose="020B0609020204030204" pitchFamily="49" charset="0"/>
              </a:rPr>
              <a:t>type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dirty="0">
                <a:solidFill>
                  <a:srgbClr val="4EC9B0"/>
                </a:solidFill>
                <a:latin typeface="Consolas" panose="020B0609020204030204" pitchFamily="49" charset="0"/>
              </a:rPr>
              <a:t>Actions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de-CH" dirty="0" err="1">
                <a:solidFill>
                  <a:srgbClr val="4EC9B0"/>
                </a:solidFill>
                <a:latin typeface="Consolas" panose="020B0609020204030204" pitchFamily="49" charset="0"/>
              </a:rPr>
              <a:t>InitAction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| </a:t>
            </a:r>
            <a:r>
              <a:rPr lang="de-CH" dirty="0" err="1">
                <a:solidFill>
                  <a:srgbClr val="4EC9B0"/>
                </a:solidFill>
                <a:latin typeface="Consolas" panose="020B0609020204030204" pitchFamily="49" charset="0"/>
              </a:rPr>
              <a:t>LoginAction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| </a:t>
            </a:r>
            <a:r>
              <a:rPr lang="de-CH" dirty="0" err="1">
                <a:solidFill>
                  <a:srgbClr val="4EC9B0"/>
                </a:solidFill>
                <a:latin typeface="Consolas" panose="020B0609020204030204" pitchFamily="49" charset="0"/>
              </a:rPr>
              <a:t>LogOutAction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b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de-CH" dirty="0" err="1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dirty="0" err="1">
                <a:solidFill>
                  <a:srgbClr val="DCDCAA"/>
                </a:solidFill>
                <a:latin typeface="Consolas" panose="020B0609020204030204" pitchFamily="49" charset="0"/>
              </a:rPr>
              <a:t>handleAction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de-CH" dirty="0" err="1">
                <a:solidFill>
                  <a:srgbClr val="9CDCFE"/>
                </a:solidFill>
                <a:latin typeface="Consolas" panose="020B0609020204030204" pitchFamily="49" charset="0"/>
              </a:rPr>
              <a:t>action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de-CH" dirty="0">
                <a:solidFill>
                  <a:srgbClr val="4EC9B0"/>
                </a:solidFill>
                <a:latin typeface="Consolas" panose="020B0609020204030204" pitchFamily="49" charset="0"/>
              </a:rPr>
              <a:t>Actions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): </a:t>
            </a:r>
            <a:r>
              <a:rPr lang="de-CH" dirty="0" err="1">
                <a:solidFill>
                  <a:srgbClr val="4EC9B0"/>
                </a:solidFill>
                <a:latin typeface="Consolas" panose="020B0609020204030204" pitchFamily="49" charset="0"/>
              </a:rPr>
              <a:t>string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de-CH" dirty="0">
                <a:solidFill>
                  <a:srgbClr val="C586C0"/>
                </a:solidFill>
                <a:latin typeface="Consolas" panose="020B0609020204030204" pitchFamily="49" charset="0"/>
              </a:rPr>
              <a:t>  switch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de-CH" dirty="0" err="1">
                <a:solidFill>
                  <a:srgbClr val="9CDCFE"/>
                </a:solidFill>
                <a:latin typeface="Consolas" panose="020B0609020204030204" pitchFamily="49" charset="0"/>
              </a:rPr>
              <a:t>action</a:t>
            </a:r>
            <a:r>
              <a:rPr lang="de-CH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de-CH" dirty="0" err="1">
                <a:solidFill>
                  <a:srgbClr val="9CDCFE"/>
                </a:solidFill>
                <a:latin typeface="Consolas" panose="020B0609020204030204" pitchFamily="49" charset="0"/>
              </a:rPr>
              <a:t>type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de-CH" dirty="0">
                <a:solidFill>
                  <a:srgbClr val="C586C0"/>
                </a:solidFill>
                <a:latin typeface="Consolas" panose="020B0609020204030204" pitchFamily="49" charset="0"/>
              </a:rPr>
              <a:t>    </a:t>
            </a:r>
            <a:r>
              <a:rPr lang="de-CH" dirty="0" err="1">
                <a:solidFill>
                  <a:srgbClr val="C586C0"/>
                </a:solidFill>
                <a:latin typeface="Consolas" panose="020B0609020204030204" pitchFamily="49" charset="0"/>
              </a:rPr>
              <a:t>case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dirty="0">
                <a:solidFill>
                  <a:srgbClr val="CE9178"/>
                </a:solidFill>
                <a:latin typeface="Consolas" panose="020B0609020204030204" pitchFamily="49" charset="0"/>
              </a:rPr>
              <a:t>"INIT"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de-CH" dirty="0">
                <a:solidFill>
                  <a:srgbClr val="C586C0"/>
                </a:solidFill>
                <a:latin typeface="Consolas" panose="020B0609020204030204" pitchFamily="49" charset="0"/>
              </a:rPr>
              <a:t>      </a:t>
            </a:r>
            <a:r>
              <a:rPr lang="de-CH" dirty="0" err="1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de-CH" dirty="0" err="1">
                <a:solidFill>
                  <a:srgbClr val="CE9178"/>
                </a:solidFill>
                <a:latin typeface="Consolas" panose="020B0609020204030204" pitchFamily="49" charset="0"/>
              </a:rPr>
              <a:t>Initialized</a:t>
            </a:r>
            <a:r>
              <a:rPr lang="de-CH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de-CH" dirty="0">
                <a:solidFill>
                  <a:srgbClr val="C586C0"/>
                </a:solidFill>
                <a:latin typeface="Consolas" panose="020B0609020204030204" pitchFamily="49" charset="0"/>
              </a:rPr>
              <a:t>    </a:t>
            </a:r>
            <a:r>
              <a:rPr lang="de-CH" dirty="0" err="1">
                <a:solidFill>
                  <a:srgbClr val="C586C0"/>
                </a:solidFill>
                <a:latin typeface="Consolas" panose="020B0609020204030204" pitchFamily="49" charset="0"/>
              </a:rPr>
              <a:t>case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dirty="0">
                <a:solidFill>
                  <a:srgbClr val="CE9178"/>
                </a:solidFill>
                <a:latin typeface="Consolas" panose="020B0609020204030204" pitchFamily="49" charset="0"/>
              </a:rPr>
              <a:t>"LOGIN"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de-CH" dirty="0">
                <a:solidFill>
                  <a:srgbClr val="4EC9B0"/>
                </a:solidFill>
                <a:latin typeface="Consolas" panose="020B0609020204030204" pitchFamily="49" charset="0"/>
              </a:rPr>
              <a:t>      console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de-CH" dirty="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de-CH" dirty="0">
                <a:solidFill>
                  <a:srgbClr val="9CDCFE"/>
                </a:solidFill>
                <a:latin typeface="Consolas" panose="020B0609020204030204" pitchFamily="49" charset="0"/>
              </a:rPr>
              <a:t>action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de-CH" dirty="0">
                <a:solidFill>
                  <a:srgbClr val="9CDCFE"/>
                </a:solidFill>
                <a:latin typeface="Consolas" panose="020B0609020204030204" pitchFamily="49" charset="0"/>
              </a:rPr>
              <a:t>name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+ </a:t>
            </a:r>
            <a:r>
              <a:rPr lang="de-CH" dirty="0">
                <a:solidFill>
                  <a:srgbClr val="CE9178"/>
                </a:solidFill>
                <a:latin typeface="Consolas" panose="020B0609020204030204" pitchFamily="49" charset="0"/>
              </a:rPr>
              <a:t>" </a:t>
            </a:r>
            <a:r>
              <a:rPr lang="de-CH" dirty="0" err="1">
                <a:solidFill>
                  <a:srgbClr val="CE9178"/>
                </a:solidFill>
                <a:latin typeface="Consolas" panose="020B0609020204030204" pitchFamily="49" charset="0"/>
              </a:rPr>
              <a:t>logged</a:t>
            </a:r>
            <a:r>
              <a:rPr lang="de-CH" dirty="0">
                <a:solidFill>
                  <a:srgbClr val="CE9178"/>
                </a:solidFill>
                <a:latin typeface="Consolas" panose="020B0609020204030204" pitchFamily="49" charset="0"/>
              </a:rPr>
              <a:t> in"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e-CH" dirty="0">
                <a:solidFill>
                  <a:srgbClr val="C586C0"/>
                </a:solidFill>
                <a:latin typeface="Consolas" panose="020B0609020204030204" pitchFamily="49" charset="0"/>
              </a:rPr>
              <a:t>      </a:t>
            </a:r>
            <a:r>
              <a:rPr lang="de-CH" dirty="0" err="1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de-CH" dirty="0" err="1">
                <a:solidFill>
                  <a:srgbClr val="CE9178"/>
                </a:solidFill>
                <a:latin typeface="Consolas" panose="020B0609020204030204" pitchFamily="49" charset="0"/>
              </a:rPr>
              <a:t>Logged</a:t>
            </a:r>
            <a:r>
              <a:rPr lang="de-CH" dirty="0">
                <a:solidFill>
                  <a:srgbClr val="CE9178"/>
                </a:solidFill>
                <a:latin typeface="Consolas" panose="020B0609020204030204" pitchFamily="49" charset="0"/>
              </a:rPr>
              <a:t> In"</a:t>
            </a:r>
            <a:endParaRPr lang="de-CH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de-CH" dirty="0">
                <a:solidFill>
                  <a:srgbClr val="C586C0"/>
                </a:solidFill>
                <a:latin typeface="Consolas" panose="020B0609020204030204" pitchFamily="49" charset="0"/>
              </a:rPr>
              <a:t>    </a:t>
            </a:r>
            <a:r>
              <a:rPr lang="de-CH" dirty="0" err="1">
                <a:solidFill>
                  <a:srgbClr val="C586C0"/>
                </a:solidFill>
                <a:latin typeface="Consolas" panose="020B0609020204030204" pitchFamily="49" charset="0"/>
              </a:rPr>
              <a:t>default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de-CH" dirty="0">
                <a:solidFill>
                  <a:srgbClr val="4EC9B0"/>
                </a:solidFill>
                <a:latin typeface="Consolas" panose="020B0609020204030204" pitchFamily="49" charset="0"/>
              </a:rPr>
              <a:t>      console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de-CH" dirty="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de-CH" dirty="0">
                <a:solidFill>
                  <a:srgbClr val="CE9178"/>
                </a:solidFill>
                <a:latin typeface="Consolas" panose="020B0609020204030204" pitchFamily="49" charset="0"/>
              </a:rPr>
              <a:t>"WTF"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 }</a:t>
            </a:r>
          </a:p>
          <a:p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A0883A0-0F6A-4C07-BA94-A90D594A6B61}"/>
              </a:ext>
            </a:extLst>
          </p:cNvPr>
          <p:cNvCxnSpPr>
            <a:cxnSpLocks/>
          </p:cNvCxnSpPr>
          <p:nvPr/>
        </p:nvCxnSpPr>
        <p:spPr>
          <a:xfrm>
            <a:off x="5360649" y="3236931"/>
            <a:ext cx="895848" cy="0"/>
          </a:xfrm>
          <a:prstGeom prst="line">
            <a:avLst/>
          </a:prstGeom>
          <a:ln w="57150">
            <a:solidFill>
              <a:srgbClr val="FF0000"/>
            </a:solidFill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Speech Bubble: Oval 9">
            <a:extLst>
              <a:ext uri="{FF2B5EF4-FFF2-40B4-BE49-F238E27FC236}">
                <a16:creationId xmlns:a16="http://schemas.microsoft.com/office/drawing/2014/main" id="{CDE1EBA1-161C-4617-B48C-C726FA58086E}"/>
              </a:ext>
            </a:extLst>
          </p:cNvPr>
          <p:cNvSpPr/>
          <p:nvPr/>
        </p:nvSpPr>
        <p:spPr>
          <a:xfrm>
            <a:off x="6791022" y="4030349"/>
            <a:ext cx="5335410" cy="2662848"/>
          </a:xfrm>
          <a:prstGeom prst="wedgeEllipseCallout">
            <a:avLst>
              <a:gd name="adj1" fmla="val -53719"/>
              <a:gd name="adj2" fmla="val -73002"/>
            </a:avLst>
          </a:prstGeom>
          <a:solidFill>
            <a:schemeClr val="bg1">
              <a:lumMod val="95000"/>
            </a:schemeClr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3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Compiler complains: Function returns </a:t>
            </a:r>
            <a:r>
              <a:rPr lang="en-GB" sz="32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string | undefined</a:t>
            </a:r>
          </a:p>
        </p:txBody>
      </p:sp>
    </p:spTree>
    <p:extLst>
      <p:ext uri="{BB962C8B-B14F-4D97-AF65-F5344CB8AC3E}">
        <p14:creationId xmlns:p14="http://schemas.microsoft.com/office/powerpoint/2010/main" val="1801140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1C8C4A-DA34-4933-BE30-83EDE40DD3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Another Example of using Union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7A9F0C-3198-4D5F-B54B-3C995CC9FC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217E739-B41C-417F-B235-6F10CF968E55}"/>
              </a:ext>
            </a:extLst>
          </p:cNvPr>
          <p:cNvSpPr/>
          <p:nvPr/>
        </p:nvSpPr>
        <p:spPr>
          <a:xfrm>
            <a:off x="268308" y="1184858"/>
            <a:ext cx="11655379" cy="535531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de-CH" dirty="0">
                <a:solidFill>
                  <a:srgbClr val="569CD6"/>
                </a:solidFill>
                <a:latin typeface="Consolas" panose="020B0609020204030204" pitchFamily="49" charset="0"/>
              </a:rPr>
              <a:t>type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dirty="0" err="1">
                <a:solidFill>
                  <a:srgbClr val="4EC9B0"/>
                </a:solidFill>
                <a:latin typeface="Consolas" panose="020B0609020204030204" pitchFamily="49" charset="0"/>
              </a:rPr>
              <a:t>InitAction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= { </a:t>
            </a:r>
            <a:r>
              <a:rPr lang="de-CH" dirty="0">
                <a:solidFill>
                  <a:srgbClr val="9CDCFE"/>
                </a:solidFill>
                <a:latin typeface="Consolas" panose="020B0609020204030204" pitchFamily="49" charset="0"/>
              </a:rPr>
              <a:t>type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de-CH" dirty="0">
                <a:solidFill>
                  <a:srgbClr val="CE9178"/>
                </a:solidFill>
                <a:latin typeface="Consolas" panose="020B0609020204030204" pitchFamily="49" charset="0"/>
              </a:rPr>
              <a:t>"INIT"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} ...</a:t>
            </a:r>
          </a:p>
          <a:p>
            <a:endParaRPr lang="de-CH" dirty="0">
              <a:solidFill>
                <a:srgbClr val="569CD6"/>
              </a:solidFill>
              <a:latin typeface="Consolas" panose="020B0609020204030204" pitchFamily="49" charset="0"/>
            </a:endParaRPr>
          </a:p>
          <a:p>
            <a:r>
              <a:rPr lang="de-CH" dirty="0">
                <a:solidFill>
                  <a:srgbClr val="569CD6"/>
                </a:solidFill>
                <a:latin typeface="Consolas" panose="020B0609020204030204" pitchFamily="49" charset="0"/>
              </a:rPr>
              <a:t>type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dirty="0">
                <a:solidFill>
                  <a:srgbClr val="4EC9B0"/>
                </a:solidFill>
                <a:latin typeface="Consolas" panose="020B0609020204030204" pitchFamily="49" charset="0"/>
              </a:rPr>
              <a:t>Actions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de-CH" dirty="0" err="1">
                <a:solidFill>
                  <a:srgbClr val="4EC9B0"/>
                </a:solidFill>
                <a:latin typeface="Consolas" panose="020B0609020204030204" pitchFamily="49" charset="0"/>
              </a:rPr>
              <a:t>InitAction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| </a:t>
            </a:r>
            <a:r>
              <a:rPr lang="de-CH" dirty="0" err="1">
                <a:solidFill>
                  <a:srgbClr val="4EC9B0"/>
                </a:solidFill>
                <a:latin typeface="Consolas" panose="020B0609020204030204" pitchFamily="49" charset="0"/>
              </a:rPr>
              <a:t>LoginAction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| </a:t>
            </a:r>
            <a:r>
              <a:rPr lang="de-CH" dirty="0" err="1">
                <a:solidFill>
                  <a:srgbClr val="4EC9B0"/>
                </a:solidFill>
                <a:latin typeface="Consolas" panose="020B0609020204030204" pitchFamily="49" charset="0"/>
              </a:rPr>
              <a:t>LogOutAction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b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de-CH" dirty="0" err="1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dirty="0" err="1">
                <a:solidFill>
                  <a:srgbClr val="DCDCAA"/>
                </a:solidFill>
                <a:latin typeface="Consolas" panose="020B0609020204030204" pitchFamily="49" charset="0"/>
              </a:rPr>
              <a:t>assertNever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de-CH" dirty="0">
                <a:solidFill>
                  <a:srgbClr val="9CDCFE"/>
                </a:solidFill>
                <a:latin typeface="Consolas" panose="020B0609020204030204" pitchFamily="49" charset="0"/>
              </a:rPr>
              <a:t>x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de-CH" dirty="0" err="1">
                <a:solidFill>
                  <a:srgbClr val="4EC9B0"/>
                </a:solidFill>
                <a:latin typeface="Consolas" panose="020B0609020204030204" pitchFamily="49" charset="0"/>
              </a:rPr>
              <a:t>never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): </a:t>
            </a:r>
            <a:r>
              <a:rPr lang="de-CH" dirty="0" err="1">
                <a:solidFill>
                  <a:srgbClr val="4EC9B0"/>
                </a:solidFill>
                <a:latin typeface="Consolas" panose="020B0609020204030204" pitchFamily="49" charset="0"/>
              </a:rPr>
              <a:t>never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de-CH" dirty="0">
                <a:solidFill>
                  <a:srgbClr val="C586C0"/>
                </a:solidFill>
                <a:latin typeface="Consolas" panose="020B0609020204030204" pitchFamily="49" charset="0"/>
              </a:rPr>
              <a:t>  </a:t>
            </a:r>
            <a:r>
              <a:rPr lang="de-CH" dirty="0" err="1">
                <a:solidFill>
                  <a:srgbClr val="C586C0"/>
                </a:solidFill>
                <a:latin typeface="Consolas" panose="020B0609020204030204" pitchFamily="49" charset="0"/>
              </a:rPr>
              <a:t>throw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dirty="0" err="1">
                <a:solidFill>
                  <a:srgbClr val="569CD6"/>
                </a:solidFill>
                <a:latin typeface="Consolas" panose="020B0609020204030204" pitchFamily="49" charset="0"/>
              </a:rPr>
              <a:t>new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dirty="0">
                <a:solidFill>
                  <a:srgbClr val="4EC9B0"/>
                </a:solidFill>
                <a:latin typeface="Consolas" panose="020B0609020204030204" pitchFamily="49" charset="0"/>
              </a:rPr>
              <a:t>Error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de-CH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de-CH" dirty="0" err="1">
                <a:solidFill>
                  <a:srgbClr val="CE9178"/>
                </a:solidFill>
                <a:latin typeface="Consolas" panose="020B0609020204030204" pitchFamily="49" charset="0"/>
              </a:rPr>
              <a:t>Unexpected</a:t>
            </a:r>
            <a:r>
              <a:rPr lang="de-CH" dirty="0">
                <a:solidFill>
                  <a:srgbClr val="CE9178"/>
                </a:solidFill>
                <a:latin typeface="Consolas" panose="020B0609020204030204" pitchFamily="49" charset="0"/>
              </a:rPr>
              <a:t> </a:t>
            </a:r>
            <a:r>
              <a:rPr lang="de-CH" dirty="0" err="1">
                <a:solidFill>
                  <a:srgbClr val="CE9178"/>
                </a:solidFill>
                <a:latin typeface="Consolas" panose="020B0609020204030204" pitchFamily="49" charset="0"/>
              </a:rPr>
              <a:t>object</a:t>
            </a:r>
            <a:r>
              <a:rPr lang="de-CH" dirty="0">
                <a:solidFill>
                  <a:srgbClr val="CE9178"/>
                </a:solidFill>
                <a:latin typeface="Consolas" panose="020B0609020204030204" pitchFamily="49" charset="0"/>
              </a:rPr>
              <a:t>: "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+ </a:t>
            </a:r>
            <a:r>
              <a:rPr lang="de-CH" dirty="0">
                <a:solidFill>
                  <a:srgbClr val="9CDCFE"/>
                </a:solidFill>
                <a:latin typeface="Consolas" panose="020B0609020204030204" pitchFamily="49" charset="0"/>
              </a:rPr>
              <a:t>x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b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de-CH" dirty="0" err="1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dirty="0" err="1">
                <a:solidFill>
                  <a:srgbClr val="DCDCAA"/>
                </a:solidFill>
                <a:latin typeface="Consolas" panose="020B0609020204030204" pitchFamily="49" charset="0"/>
              </a:rPr>
              <a:t>exhaustiveHandleAction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de-CH" dirty="0" err="1">
                <a:solidFill>
                  <a:srgbClr val="9CDCFE"/>
                </a:solidFill>
                <a:latin typeface="Consolas" panose="020B0609020204030204" pitchFamily="49" charset="0"/>
              </a:rPr>
              <a:t>action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de-CH" dirty="0">
                <a:solidFill>
                  <a:srgbClr val="4EC9B0"/>
                </a:solidFill>
                <a:latin typeface="Consolas" panose="020B0609020204030204" pitchFamily="49" charset="0"/>
              </a:rPr>
              <a:t>Actions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de-CH" dirty="0">
                <a:solidFill>
                  <a:srgbClr val="C586C0"/>
                </a:solidFill>
                <a:latin typeface="Consolas" panose="020B0609020204030204" pitchFamily="49" charset="0"/>
              </a:rPr>
              <a:t>  switch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de-CH" dirty="0" err="1">
                <a:solidFill>
                  <a:srgbClr val="9CDCFE"/>
                </a:solidFill>
                <a:latin typeface="Consolas" panose="020B0609020204030204" pitchFamily="49" charset="0"/>
              </a:rPr>
              <a:t>action</a:t>
            </a:r>
            <a:r>
              <a:rPr lang="de-CH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de-CH" dirty="0" err="1">
                <a:solidFill>
                  <a:srgbClr val="9CDCFE"/>
                </a:solidFill>
                <a:latin typeface="Consolas" panose="020B0609020204030204" pitchFamily="49" charset="0"/>
              </a:rPr>
              <a:t>type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de-CH" dirty="0">
                <a:solidFill>
                  <a:srgbClr val="C586C0"/>
                </a:solidFill>
                <a:latin typeface="Consolas" panose="020B0609020204030204" pitchFamily="49" charset="0"/>
              </a:rPr>
              <a:t>    </a:t>
            </a:r>
            <a:r>
              <a:rPr lang="de-CH" dirty="0" err="1">
                <a:solidFill>
                  <a:srgbClr val="C586C0"/>
                </a:solidFill>
                <a:latin typeface="Consolas" panose="020B0609020204030204" pitchFamily="49" charset="0"/>
              </a:rPr>
              <a:t>case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dirty="0">
                <a:solidFill>
                  <a:srgbClr val="CE9178"/>
                </a:solidFill>
                <a:latin typeface="Consolas" panose="020B0609020204030204" pitchFamily="49" charset="0"/>
              </a:rPr>
              <a:t>"INIT"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de-CH" dirty="0">
                <a:solidFill>
                  <a:srgbClr val="C586C0"/>
                </a:solidFill>
                <a:latin typeface="Consolas" panose="020B0609020204030204" pitchFamily="49" charset="0"/>
              </a:rPr>
              <a:t>      </a:t>
            </a:r>
            <a:r>
              <a:rPr lang="de-CH" dirty="0" err="1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de-CH" dirty="0" err="1">
                <a:solidFill>
                  <a:srgbClr val="CE9178"/>
                </a:solidFill>
                <a:latin typeface="Consolas" panose="020B0609020204030204" pitchFamily="49" charset="0"/>
              </a:rPr>
              <a:t>Initialized</a:t>
            </a:r>
            <a:r>
              <a:rPr lang="de-CH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de-CH" dirty="0">
                <a:solidFill>
                  <a:srgbClr val="C586C0"/>
                </a:solidFill>
                <a:latin typeface="Consolas" panose="020B0609020204030204" pitchFamily="49" charset="0"/>
              </a:rPr>
              <a:t>    </a:t>
            </a:r>
            <a:r>
              <a:rPr lang="de-CH" dirty="0" err="1">
                <a:solidFill>
                  <a:srgbClr val="C586C0"/>
                </a:solidFill>
                <a:latin typeface="Consolas" panose="020B0609020204030204" pitchFamily="49" charset="0"/>
              </a:rPr>
              <a:t>case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dirty="0">
                <a:solidFill>
                  <a:srgbClr val="CE9178"/>
                </a:solidFill>
                <a:latin typeface="Consolas" panose="020B0609020204030204" pitchFamily="49" charset="0"/>
              </a:rPr>
              <a:t>"LOGIN"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de-CH" dirty="0">
                <a:solidFill>
                  <a:srgbClr val="4EC9B0"/>
                </a:solidFill>
                <a:latin typeface="Consolas" panose="020B0609020204030204" pitchFamily="49" charset="0"/>
              </a:rPr>
              <a:t>      console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de-CH" dirty="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de-CH" dirty="0">
                <a:solidFill>
                  <a:srgbClr val="9CDCFE"/>
                </a:solidFill>
                <a:latin typeface="Consolas" panose="020B0609020204030204" pitchFamily="49" charset="0"/>
              </a:rPr>
              <a:t>action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de-CH" dirty="0">
                <a:solidFill>
                  <a:srgbClr val="9CDCFE"/>
                </a:solidFill>
                <a:latin typeface="Consolas" panose="020B0609020204030204" pitchFamily="49" charset="0"/>
              </a:rPr>
              <a:t>name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+ </a:t>
            </a:r>
            <a:r>
              <a:rPr lang="de-CH" dirty="0">
                <a:solidFill>
                  <a:srgbClr val="CE9178"/>
                </a:solidFill>
                <a:latin typeface="Consolas" panose="020B0609020204030204" pitchFamily="49" charset="0"/>
              </a:rPr>
              <a:t>" </a:t>
            </a:r>
            <a:r>
              <a:rPr lang="de-CH" dirty="0" err="1">
                <a:solidFill>
                  <a:srgbClr val="CE9178"/>
                </a:solidFill>
                <a:latin typeface="Consolas" panose="020B0609020204030204" pitchFamily="49" charset="0"/>
              </a:rPr>
              <a:t>logged</a:t>
            </a:r>
            <a:r>
              <a:rPr lang="de-CH" dirty="0">
                <a:solidFill>
                  <a:srgbClr val="CE9178"/>
                </a:solidFill>
                <a:latin typeface="Consolas" panose="020B0609020204030204" pitchFamily="49" charset="0"/>
              </a:rPr>
              <a:t> in"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e-CH" dirty="0">
                <a:solidFill>
                  <a:srgbClr val="C586C0"/>
                </a:solidFill>
                <a:latin typeface="Consolas" panose="020B0609020204030204" pitchFamily="49" charset="0"/>
              </a:rPr>
              <a:t>      </a:t>
            </a:r>
            <a:r>
              <a:rPr lang="de-CH" dirty="0" err="1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de-CH" dirty="0" err="1">
                <a:solidFill>
                  <a:srgbClr val="CE9178"/>
                </a:solidFill>
                <a:latin typeface="Consolas" panose="020B0609020204030204" pitchFamily="49" charset="0"/>
              </a:rPr>
              <a:t>Logged</a:t>
            </a:r>
            <a:r>
              <a:rPr lang="de-CH" dirty="0">
                <a:solidFill>
                  <a:srgbClr val="CE9178"/>
                </a:solidFill>
                <a:latin typeface="Consolas" panose="020B0609020204030204" pitchFamily="49" charset="0"/>
              </a:rPr>
              <a:t> In"</a:t>
            </a:r>
            <a:endParaRPr lang="de-CH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de-CH" dirty="0">
                <a:solidFill>
                  <a:srgbClr val="C586C0"/>
                </a:solidFill>
                <a:latin typeface="Consolas" panose="020B0609020204030204" pitchFamily="49" charset="0"/>
              </a:rPr>
              <a:t>    </a:t>
            </a:r>
            <a:r>
              <a:rPr lang="de-CH" dirty="0" err="1">
                <a:solidFill>
                  <a:srgbClr val="C586C0"/>
                </a:solidFill>
                <a:latin typeface="Consolas" panose="020B0609020204030204" pitchFamily="49" charset="0"/>
              </a:rPr>
              <a:t>default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de-CH" dirty="0">
                <a:solidFill>
                  <a:srgbClr val="C586C0"/>
                </a:solidFill>
                <a:latin typeface="Consolas" panose="020B0609020204030204" pitchFamily="49" charset="0"/>
              </a:rPr>
              <a:t>      </a:t>
            </a:r>
            <a:r>
              <a:rPr lang="de-CH" dirty="0" err="1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dirty="0" err="1">
                <a:solidFill>
                  <a:srgbClr val="DCDCAA"/>
                </a:solidFill>
                <a:latin typeface="Consolas" panose="020B0609020204030204" pitchFamily="49" charset="0"/>
              </a:rPr>
              <a:t>assertNever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de-CH" dirty="0" err="1">
                <a:solidFill>
                  <a:srgbClr val="9CDCFE"/>
                </a:solidFill>
                <a:latin typeface="Consolas" panose="020B0609020204030204" pitchFamily="49" charset="0"/>
              </a:rPr>
              <a:t>action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 }</a:t>
            </a:r>
          </a:p>
          <a:p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Speech Bubble: Oval 4">
            <a:extLst>
              <a:ext uri="{FF2B5EF4-FFF2-40B4-BE49-F238E27FC236}">
                <a16:creationId xmlns:a16="http://schemas.microsoft.com/office/drawing/2014/main" id="{1BEC9447-F78D-47DD-BB06-EE1484E63825}"/>
              </a:ext>
            </a:extLst>
          </p:cNvPr>
          <p:cNvSpPr/>
          <p:nvPr/>
        </p:nvSpPr>
        <p:spPr>
          <a:xfrm>
            <a:off x="7974418" y="3753295"/>
            <a:ext cx="4152014" cy="2939902"/>
          </a:xfrm>
          <a:prstGeom prst="wedgeEllipseCallout">
            <a:avLst>
              <a:gd name="adj1" fmla="val -118888"/>
              <a:gd name="adj2" fmla="val 18861"/>
            </a:avLst>
          </a:prstGeom>
          <a:solidFill>
            <a:schemeClr val="bg1">
              <a:lumMod val="95000"/>
            </a:schemeClr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3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The compiler complains if it ever reaches this point✔️ 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B0A132C-3111-4487-8DBE-A976E4E2B60F}"/>
              </a:ext>
            </a:extLst>
          </p:cNvPr>
          <p:cNvCxnSpPr>
            <a:cxnSpLocks/>
          </p:cNvCxnSpPr>
          <p:nvPr/>
        </p:nvCxnSpPr>
        <p:spPr>
          <a:xfrm>
            <a:off x="1934715" y="5927713"/>
            <a:ext cx="2591388" cy="0"/>
          </a:xfrm>
          <a:prstGeom prst="line">
            <a:avLst/>
          </a:prstGeom>
          <a:ln w="57150">
            <a:solidFill>
              <a:srgbClr val="FF0000"/>
            </a:solidFill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7618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43904DF-70D0-4970-931B-2C78B952B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Algebraic</a:t>
            </a:r>
            <a:r>
              <a:rPr lang="de-CH" dirty="0"/>
              <a:t> Data </a:t>
            </a:r>
            <a:r>
              <a:rPr lang="de-CH" dirty="0" err="1"/>
              <a:t>Types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562623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33BA6F4-404E-48B0-AB36-BC27D08C6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Algebraic data types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FA68B7-B09A-4E64-B426-983A99863E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err="1"/>
              <a:t>Algebraic</a:t>
            </a:r>
            <a:r>
              <a:rPr lang="de-CH" dirty="0"/>
              <a:t> </a:t>
            </a:r>
            <a:r>
              <a:rPr lang="de-CH" dirty="0" err="1"/>
              <a:t>data</a:t>
            </a:r>
            <a:r>
              <a:rPr lang="de-CH" dirty="0"/>
              <a:t> </a:t>
            </a:r>
            <a:r>
              <a:rPr lang="de-CH" dirty="0" err="1"/>
              <a:t>types</a:t>
            </a:r>
            <a:r>
              <a:rPr lang="de-CH" dirty="0"/>
              <a:t> (ADTs) </a:t>
            </a:r>
            <a:r>
              <a:rPr lang="de-CH" dirty="0" err="1"/>
              <a:t>are</a:t>
            </a:r>
            <a:r>
              <a:rPr lang="de-CH" dirty="0"/>
              <a:t> </a:t>
            </a:r>
            <a:r>
              <a:rPr lang="de-CH" dirty="0" err="1"/>
              <a:t>composite</a:t>
            </a:r>
            <a:r>
              <a:rPr lang="de-CH" dirty="0"/>
              <a:t> </a:t>
            </a:r>
            <a:r>
              <a:rPr lang="de-CH" dirty="0" err="1"/>
              <a:t>types</a:t>
            </a:r>
            <a:r>
              <a:rPr lang="de-CH" dirty="0"/>
              <a:t> </a:t>
            </a:r>
            <a:r>
              <a:rPr lang="de-CH" dirty="0" err="1"/>
              <a:t>with</a:t>
            </a:r>
            <a:r>
              <a:rPr lang="de-CH" dirty="0"/>
              <a:t> </a:t>
            </a:r>
            <a:r>
              <a:rPr lang="de-CH" dirty="0" err="1"/>
              <a:t>algebraic</a:t>
            </a:r>
            <a:r>
              <a:rPr lang="de-CH" dirty="0"/>
              <a:t> </a:t>
            </a:r>
            <a:r>
              <a:rPr lang="de-CH" dirty="0" err="1"/>
              <a:t>properties</a:t>
            </a:r>
            <a:endParaRPr lang="de-CH" dirty="0"/>
          </a:p>
          <a:p>
            <a:endParaRPr lang="de-CH" dirty="0"/>
          </a:p>
          <a:p>
            <a:r>
              <a:rPr lang="de-CH" dirty="0"/>
              <a:t>Most </a:t>
            </a:r>
            <a:r>
              <a:rPr lang="de-CH" dirty="0" err="1"/>
              <a:t>common</a:t>
            </a:r>
            <a:r>
              <a:rPr lang="de-CH" dirty="0"/>
              <a:t> </a:t>
            </a:r>
            <a:r>
              <a:rPr lang="de-CH" dirty="0" err="1"/>
              <a:t>classes</a:t>
            </a:r>
            <a:r>
              <a:rPr lang="de-CH" dirty="0"/>
              <a:t>: </a:t>
            </a:r>
            <a:r>
              <a:rPr lang="de-CH" b="1" dirty="0"/>
              <a:t>Products</a:t>
            </a:r>
            <a:r>
              <a:rPr lang="de-CH" dirty="0"/>
              <a:t> and </a:t>
            </a:r>
            <a:r>
              <a:rPr lang="de-CH" b="1" dirty="0"/>
              <a:t>Sums</a:t>
            </a:r>
          </a:p>
          <a:p>
            <a:endParaRPr lang="de-CH" b="1" dirty="0"/>
          </a:p>
          <a:p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want</a:t>
            </a:r>
            <a:r>
              <a:rPr lang="de-CH" dirty="0"/>
              <a:t>:</a:t>
            </a:r>
          </a:p>
          <a:p>
            <a:pPr lvl="1"/>
            <a:r>
              <a:rPr lang="de-CH" dirty="0"/>
              <a:t>Type Checking</a:t>
            </a:r>
          </a:p>
          <a:p>
            <a:pPr lvl="1"/>
            <a:r>
              <a:rPr lang="de-CH" dirty="0" err="1"/>
              <a:t>Exhaustivity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2433794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3CBAFDA-E306-4433-89D8-7EFE282D1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Product</a:t>
            </a:r>
            <a:r>
              <a:rPr lang="de-CH" dirty="0"/>
              <a:t> </a:t>
            </a:r>
            <a:r>
              <a:rPr lang="de-CH" dirty="0" err="1"/>
              <a:t>Types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84BC370-B111-4D1D-9942-BBB186FF8A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Is equal to the </a:t>
            </a:r>
            <a:r>
              <a:rPr lang="en-GB" dirty="0" err="1"/>
              <a:t>carthesian</a:t>
            </a:r>
            <a:r>
              <a:rPr lang="en-GB" dirty="0"/>
              <a:t> product of sets</a:t>
            </a:r>
          </a:p>
          <a:p>
            <a:r>
              <a:rPr lang="en-GB" dirty="0"/>
              <a:t>Can be modelled as a Tuple:</a:t>
            </a:r>
          </a:p>
          <a:p>
            <a:r>
              <a:rPr lang="en-GB" dirty="0"/>
              <a:t>Or, more explicit, as an object with two properties:</a:t>
            </a: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AFEFB387-452F-448F-AAFB-AC998254B3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00" t="35555" r="12738" b="41225"/>
          <a:stretch/>
        </p:blipFill>
        <p:spPr bwMode="auto">
          <a:xfrm>
            <a:off x="2696451" y="3797623"/>
            <a:ext cx="6799097" cy="2940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2C51BAC-930A-421B-BCFC-7802EE8D6320}"/>
              </a:ext>
            </a:extLst>
          </p:cNvPr>
          <p:cNvSpPr/>
          <p:nvPr/>
        </p:nvSpPr>
        <p:spPr>
          <a:xfrm>
            <a:off x="5236116" y="1724203"/>
            <a:ext cx="5404043" cy="40011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569CD6"/>
                </a:solidFill>
                <a:latin typeface="Consolas" panose="020B0609020204030204" pitchFamily="49" charset="0"/>
              </a:rPr>
              <a:t>let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9CDCFE"/>
                </a:solidFill>
                <a:latin typeface="Consolas" panose="020B0609020204030204" pitchFamily="49" charset="0"/>
              </a:rPr>
              <a:t>p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: [</a:t>
            </a:r>
            <a:r>
              <a:rPr lang="en-US" sz="2000" dirty="0">
                <a:solidFill>
                  <a:srgbClr val="4EC9B0"/>
                </a:solidFill>
                <a:latin typeface="Consolas" panose="020B0609020204030204" pitchFamily="49" charset="0"/>
              </a:rPr>
              <a:t>number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sz="2000" dirty="0" err="1">
                <a:solidFill>
                  <a:srgbClr val="4EC9B0"/>
                </a:solidFill>
                <a:latin typeface="Consolas" panose="020B0609020204030204" pitchFamily="49" charset="0"/>
              </a:rPr>
              <a:t>boolean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] = [</a:t>
            </a:r>
            <a:r>
              <a:rPr lang="en-US" sz="2000" dirty="0">
                <a:solidFill>
                  <a:srgbClr val="B5CEA8"/>
                </a:solidFill>
                <a:latin typeface="Consolas" panose="020B0609020204030204" pitchFamily="49" charset="0"/>
              </a:rPr>
              <a:t>5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sz="2000" dirty="0">
                <a:solidFill>
                  <a:srgbClr val="569CD6"/>
                </a:solidFill>
                <a:latin typeface="Consolas" panose="020B0609020204030204" pitchFamily="49" charset="0"/>
              </a:rPr>
              <a:t>true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];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E2DDEF8-4DBA-47EE-B9BE-DC858839138E}"/>
              </a:ext>
            </a:extLst>
          </p:cNvPr>
          <p:cNvSpPr/>
          <p:nvPr/>
        </p:nvSpPr>
        <p:spPr>
          <a:xfrm>
            <a:off x="596606" y="2745682"/>
            <a:ext cx="8507457" cy="70788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569CD6"/>
                </a:solidFill>
                <a:latin typeface="Consolas" panose="020B0609020204030204" pitchFamily="49" charset="0"/>
              </a:rPr>
              <a:t>type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4EC9B0"/>
                </a:solidFill>
                <a:latin typeface="Consolas" panose="020B0609020204030204" pitchFamily="49" charset="0"/>
              </a:rPr>
              <a:t>Product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en-US" sz="2000" dirty="0">
                <a:solidFill>
                  <a:srgbClr val="4EC9B0"/>
                </a:solidFill>
                <a:latin typeface="Consolas" panose="020B0609020204030204" pitchFamily="49" charset="0"/>
              </a:rPr>
              <a:t>A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sz="2000" dirty="0">
                <a:solidFill>
                  <a:srgbClr val="4EC9B0"/>
                </a:solidFill>
                <a:latin typeface="Consolas" panose="020B0609020204030204" pitchFamily="49" charset="0"/>
              </a:rPr>
              <a:t>B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&gt; = { </a:t>
            </a:r>
            <a:r>
              <a:rPr lang="en-US" sz="2000" dirty="0" err="1">
                <a:solidFill>
                  <a:srgbClr val="9CDCFE"/>
                </a:solidFill>
                <a:latin typeface="Consolas" panose="020B0609020204030204" pitchFamily="49" charset="0"/>
              </a:rPr>
              <a:t>fst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2000" dirty="0">
                <a:solidFill>
                  <a:srgbClr val="4EC9B0"/>
                </a:solidFill>
                <a:latin typeface="Consolas" panose="020B0609020204030204" pitchFamily="49" charset="0"/>
              </a:rPr>
              <a:t>A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sz="2000" dirty="0" err="1">
                <a:solidFill>
                  <a:srgbClr val="9CDCFE"/>
                </a:solidFill>
                <a:latin typeface="Consolas" panose="020B0609020204030204" pitchFamily="49" charset="0"/>
              </a:rPr>
              <a:t>snd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2000" dirty="0">
                <a:solidFill>
                  <a:srgbClr val="4EC9B0"/>
                </a:solidFill>
                <a:latin typeface="Consolas" panose="020B0609020204030204" pitchFamily="49" charset="0"/>
              </a:rPr>
              <a:t>B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 };</a:t>
            </a:r>
          </a:p>
          <a:p>
            <a:r>
              <a:rPr lang="en-US" sz="2000" dirty="0">
                <a:solidFill>
                  <a:srgbClr val="569CD6"/>
                </a:solidFill>
                <a:latin typeface="Consolas" panose="020B0609020204030204" pitchFamily="49" charset="0"/>
              </a:rPr>
              <a:t>let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9CDCFE"/>
                </a:solidFill>
                <a:latin typeface="Consolas" panose="020B0609020204030204" pitchFamily="49" charset="0"/>
              </a:rPr>
              <a:t>prod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2000" dirty="0">
                <a:solidFill>
                  <a:srgbClr val="4EC9B0"/>
                </a:solidFill>
                <a:latin typeface="Consolas" panose="020B0609020204030204" pitchFamily="49" charset="0"/>
              </a:rPr>
              <a:t>Product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en-US" sz="2000" dirty="0">
                <a:solidFill>
                  <a:srgbClr val="4EC9B0"/>
                </a:solidFill>
                <a:latin typeface="Consolas" panose="020B0609020204030204" pitchFamily="49" charset="0"/>
              </a:rPr>
              <a:t>number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sz="2000" dirty="0" err="1">
                <a:solidFill>
                  <a:srgbClr val="4EC9B0"/>
                </a:solidFill>
                <a:latin typeface="Consolas" panose="020B0609020204030204" pitchFamily="49" charset="0"/>
              </a:rPr>
              <a:t>boolean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&gt; = { </a:t>
            </a:r>
            <a:r>
              <a:rPr lang="en-US" sz="2000" dirty="0" err="1">
                <a:solidFill>
                  <a:srgbClr val="9CDCFE"/>
                </a:solidFill>
                <a:latin typeface="Consolas" panose="020B0609020204030204" pitchFamily="49" charset="0"/>
              </a:rPr>
              <a:t>fst</a:t>
            </a:r>
            <a:r>
              <a:rPr lang="en-US" sz="20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B5CEA8"/>
                </a:solidFill>
                <a:latin typeface="Consolas" panose="020B0609020204030204" pitchFamily="49" charset="0"/>
              </a:rPr>
              <a:t>5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sz="2000" dirty="0" err="1">
                <a:solidFill>
                  <a:srgbClr val="9CDCFE"/>
                </a:solidFill>
                <a:latin typeface="Consolas" panose="020B0609020204030204" pitchFamily="49" charset="0"/>
              </a:rPr>
              <a:t>snd</a:t>
            </a:r>
            <a:r>
              <a:rPr lang="en-US" sz="20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569CD6"/>
                </a:solidFill>
                <a:latin typeface="Consolas" panose="020B0609020204030204" pitchFamily="49" charset="0"/>
              </a:rPr>
              <a:t>true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 };</a:t>
            </a:r>
          </a:p>
        </p:txBody>
      </p:sp>
    </p:spTree>
    <p:extLst>
      <p:ext uri="{BB962C8B-B14F-4D97-AF65-F5344CB8AC3E}">
        <p14:creationId xmlns:p14="http://schemas.microsoft.com/office/powerpoint/2010/main" val="226262735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7708B9-AF1D-4F5C-9DDB-BA6C3E48B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Product</a:t>
            </a:r>
            <a:r>
              <a:rPr lang="de-CH" dirty="0"/>
              <a:t> </a:t>
            </a:r>
            <a:r>
              <a:rPr lang="de-CH" dirty="0" err="1"/>
              <a:t>Types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C1E9EF-3644-42B3-BABF-D427640740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/>
              <a:t>Why «</a:t>
            </a:r>
            <a:r>
              <a:rPr lang="de-CH" dirty="0" err="1"/>
              <a:t>Product</a:t>
            </a:r>
            <a:r>
              <a:rPr lang="de-CH" dirty="0"/>
              <a:t>»?</a:t>
            </a:r>
          </a:p>
          <a:p>
            <a:endParaRPr lang="de-CH" dirty="0"/>
          </a:p>
          <a:p>
            <a:r>
              <a:rPr lang="de-CH" dirty="0"/>
              <a:t>Try </a:t>
            </a:r>
            <a:r>
              <a:rPr lang="de-CH" dirty="0" err="1"/>
              <a:t>counting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inhabitants</a:t>
            </a:r>
            <a:endParaRPr lang="de-CH" dirty="0"/>
          </a:p>
          <a:p>
            <a:endParaRPr lang="de-CH" dirty="0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71424CDC-1B4D-4D08-91CD-28033FE116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00" t="35555" r="12738" b="41225"/>
          <a:stretch/>
        </p:blipFill>
        <p:spPr bwMode="auto">
          <a:xfrm>
            <a:off x="6734110" y="2101522"/>
            <a:ext cx="5189579" cy="2244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634B169-17B9-45D8-8B79-07AAA1AD00A1}"/>
                  </a:ext>
                </a:extLst>
              </p:cNvPr>
              <p:cNvSpPr txBox="1"/>
              <p:nvPr/>
            </p:nvSpPr>
            <p:spPr>
              <a:xfrm>
                <a:off x="599893" y="2998113"/>
                <a:ext cx="298536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de-CH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de-CH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CH" sz="28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de-CH" sz="28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CH" sz="2800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e>
                      </m:d>
                      <m:r>
                        <a:rPr lang="de-CH" sz="2800" i="1">
                          <a:latin typeface="Cambria Math" panose="02040503050406030204" pitchFamily="18" charset="0"/>
                        </a:rPr>
                        <m:t>=|</m:t>
                      </m:r>
                      <m:r>
                        <a:rPr lang="de-CH" sz="2800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de-CH" sz="2800" i="1">
                          <a:latin typeface="Cambria Math" panose="02040503050406030204" pitchFamily="18" charset="0"/>
                        </a:rPr>
                        <m:t>|×|</m:t>
                      </m:r>
                      <m:r>
                        <a:rPr lang="de-CH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de-CH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634B169-17B9-45D8-8B79-07AAA1AD00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893" y="2998113"/>
                <a:ext cx="2985369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704110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02372-547D-45F9-A517-9281E65F9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Typescript Config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61846F-C7B2-475D-84CC-F96CE0A22F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Minimum config for type safety:</a:t>
            </a:r>
          </a:p>
          <a:p>
            <a:pPr lvl="1"/>
            <a:r>
              <a:rPr lang="en-GB" dirty="0"/>
              <a:t>Variables are non-nullable unless explicitly stated</a:t>
            </a:r>
          </a:p>
          <a:p>
            <a:pPr lvl="1"/>
            <a:r>
              <a:rPr lang="en-GB" dirty="0"/>
              <a:t>Expressions and declarations cannot be any unless explicitly stated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Enable </a:t>
            </a:r>
            <a:r>
              <a:rPr lang="en-GB" b="1" dirty="0"/>
              <a:t>all</a:t>
            </a:r>
            <a:r>
              <a:rPr lang="en-GB" dirty="0"/>
              <a:t> strict type checking options with </a:t>
            </a:r>
            <a:r>
              <a:rPr lang="en-GB" b="1" dirty="0"/>
              <a:t>“strict”: true</a:t>
            </a: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6FD7C35-D00A-49AC-88FB-668367E9B6EF}"/>
              </a:ext>
            </a:extLst>
          </p:cNvPr>
          <p:cNvSpPr txBox="1"/>
          <p:nvPr/>
        </p:nvSpPr>
        <p:spPr>
          <a:xfrm>
            <a:off x="838200" y="2743200"/>
            <a:ext cx="10515600" cy="224676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square">
            <a:spAutoFit/>
          </a:bodyPr>
          <a:lstStyle>
            <a:defPPr>
              <a:defRPr lang="de-DE"/>
            </a:defPPr>
            <a:lvl1pPr>
              <a:defRPr sz="2000">
                <a:solidFill>
                  <a:srgbClr val="569CD6"/>
                </a:solidFill>
                <a:latin typeface="Consolas" panose="020B0609020204030204" pitchFamily="49" charset="0"/>
              </a:defRPr>
            </a:lvl1pPr>
          </a:lstStyle>
          <a:p>
            <a:r>
              <a:rPr lang="de-CH" dirty="0">
                <a:solidFill>
                  <a:srgbClr val="D4D4D4"/>
                </a:solidFill>
              </a:rPr>
              <a:t>{</a:t>
            </a:r>
          </a:p>
          <a:p>
            <a:r>
              <a:rPr lang="de-CH" dirty="0">
                <a:solidFill>
                  <a:srgbClr val="9CDCFE"/>
                </a:solidFill>
              </a:rPr>
              <a:t>  "</a:t>
            </a:r>
            <a:r>
              <a:rPr lang="de-CH" dirty="0" err="1">
                <a:solidFill>
                  <a:srgbClr val="9CDCFE"/>
                </a:solidFill>
              </a:rPr>
              <a:t>compilerOptions</a:t>
            </a:r>
            <a:r>
              <a:rPr lang="de-CH" dirty="0">
                <a:solidFill>
                  <a:srgbClr val="9CDCFE"/>
                </a:solidFill>
              </a:rPr>
              <a:t>"</a:t>
            </a:r>
            <a:r>
              <a:rPr lang="de-CH" dirty="0">
                <a:solidFill>
                  <a:srgbClr val="D4D4D4"/>
                </a:solidFill>
              </a:rPr>
              <a:t>: {</a:t>
            </a:r>
          </a:p>
          <a:p>
            <a:r>
              <a:rPr lang="de-CH" dirty="0">
                <a:solidFill>
                  <a:srgbClr val="9CDCFE"/>
                </a:solidFill>
              </a:rPr>
              <a:t>    "</a:t>
            </a:r>
            <a:r>
              <a:rPr lang="de-CH" dirty="0" err="1">
                <a:solidFill>
                  <a:srgbClr val="9CDCFE"/>
                </a:solidFill>
              </a:rPr>
              <a:t>strictNullChecks</a:t>
            </a:r>
            <a:r>
              <a:rPr lang="de-CH" dirty="0">
                <a:solidFill>
                  <a:srgbClr val="9CDCFE"/>
                </a:solidFill>
              </a:rPr>
              <a:t>"</a:t>
            </a:r>
            <a:r>
              <a:rPr lang="de-CH" dirty="0">
                <a:solidFill>
                  <a:srgbClr val="D4D4D4"/>
                </a:solidFill>
              </a:rPr>
              <a:t>: </a:t>
            </a:r>
            <a:r>
              <a:rPr lang="de-CH" dirty="0" err="1"/>
              <a:t>true</a:t>
            </a:r>
            <a:r>
              <a:rPr lang="de-CH" dirty="0">
                <a:solidFill>
                  <a:srgbClr val="D4D4D4"/>
                </a:solidFill>
              </a:rPr>
              <a:t>,</a:t>
            </a:r>
          </a:p>
          <a:p>
            <a:r>
              <a:rPr lang="de-CH" dirty="0">
                <a:solidFill>
                  <a:srgbClr val="9CDCFE"/>
                </a:solidFill>
              </a:rPr>
              <a:t>    "</a:t>
            </a:r>
            <a:r>
              <a:rPr lang="de-CH" dirty="0" err="1">
                <a:solidFill>
                  <a:srgbClr val="9CDCFE"/>
                </a:solidFill>
              </a:rPr>
              <a:t>noImplicitAny</a:t>
            </a:r>
            <a:r>
              <a:rPr lang="de-CH" dirty="0">
                <a:solidFill>
                  <a:srgbClr val="9CDCFE"/>
                </a:solidFill>
              </a:rPr>
              <a:t>"</a:t>
            </a:r>
            <a:r>
              <a:rPr lang="de-CH" dirty="0">
                <a:solidFill>
                  <a:srgbClr val="D4D4D4"/>
                </a:solidFill>
              </a:rPr>
              <a:t>: </a:t>
            </a:r>
            <a:r>
              <a:rPr lang="de-CH" dirty="0" err="1"/>
              <a:t>true</a:t>
            </a:r>
            <a:r>
              <a:rPr lang="de-CH" dirty="0">
                <a:solidFill>
                  <a:srgbClr val="D4D4D4"/>
                </a:solidFill>
              </a:rPr>
              <a:t>,</a:t>
            </a:r>
          </a:p>
          <a:p>
            <a:r>
              <a:rPr lang="de-CH" dirty="0">
                <a:solidFill>
                  <a:srgbClr val="6A9955"/>
                </a:solidFill>
              </a:rPr>
              <a:t>    // ...</a:t>
            </a:r>
            <a:endParaRPr lang="de-CH" dirty="0">
              <a:solidFill>
                <a:srgbClr val="D4D4D4"/>
              </a:solidFill>
            </a:endParaRPr>
          </a:p>
          <a:p>
            <a:r>
              <a:rPr lang="de-CH" dirty="0">
                <a:solidFill>
                  <a:srgbClr val="D4D4D4"/>
                </a:solidFill>
              </a:rPr>
              <a:t>  }</a:t>
            </a:r>
          </a:p>
          <a:p>
            <a:r>
              <a:rPr lang="de-CH" dirty="0">
                <a:solidFill>
                  <a:srgbClr val="D4D4D4"/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70723211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7708B9-AF1D-4F5C-9DDB-BA6C3E48B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Product</a:t>
            </a:r>
            <a:r>
              <a:rPr lang="de-CH" dirty="0"/>
              <a:t> </a:t>
            </a:r>
            <a:r>
              <a:rPr lang="de-CH" dirty="0" err="1"/>
              <a:t>Types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C1E9EF-3644-42B3-BABF-D427640740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8311" y="1184858"/>
            <a:ext cx="4637808" cy="3582519"/>
          </a:xfrm>
        </p:spPr>
        <p:txBody>
          <a:bodyPr wrap="none">
            <a:spAutoFit/>
          </a:bodyPr>
          <a:lstStyle/>
          <a:p>
            <a:pPr marL="0"/>
            <a:r>
              <a:rPr lang="de-CH" dirty="0" err="1"/>
              <a:t>Does</a:t>
            </a:r>
            <a:r>
              <a:rPr lang="de-CH" dirty="0"/>
              <a:t> </a:t>
            </a:r>
            <a:r>
              <a:rPr lang="de-CH" dirty="0" err="1"/>
              <a:t>other</a:t>
            </a:r>
            <a:r>
              <a:rPr lang="de-CH" dirty="0"/>
              <a:t> </a:t>
            </a:r>
            <a:r>
              <a:rPr lang="de-CH" dirty="0" err="1"/>
              <a:t>algebra</a:t>
            </a:r>
            <a:r>
              <a:rPr lang="de-CH" dirty="0"/>
              <a:t> </a:t>
            </a:r>
            <a:r>
              <a:rPr lang="de-CH" dirty="0" err="1"/>
              <a:t>apply</a:t>
            </a:r>
            <a:r>
              <a:rPr lang="de-CH" dirty="0"/>
              <a:t>?</a:t>
            </a:r>
            <a:br>
              <a:rPr lang="de-CH" dirty="0"/>
            </a:br>
            <a:br>
              <a:rPr lang="de-CH" dirty="0"/>
            </a:br>
            <a:r>
              <a:rPr lang="de-CH" dirty="0"/>
              <a:t>   </a:t>
            </a:r>
            <a:r>
              <a:rPr lang="de-CH" dirty="0" err="1"/>
              <a:t>Commutativity</a:t>
            </a:r>
            <a:r>
              <a:rPr lang="de-CH" dirty="0"/>
              <a:t>:</a:t>
            </a:r>
            <a:br>
              <a:rPr lang="de-CH" dirty="0"/>
            </a:br>
            <a:br>
              <a:rPr lang="de-CH" dirty="0"/>
            </a:br>
            <a:br>
              <a:rPr lang="de-CH" dirty="0"/>
            </a:br>
            <a:br>
              <a:rPr lang="de-CH" dirty="0"/>
            </a:br>
            <a:br>
              <a:rPr lang="de-CH" dirty="0"/>
            </a:br>
            <a:br>
              <a:rPr lang="de-CH" dirty="0"/>
            </a:b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041F19B-2373-4117-B926-0100DADC5A5D}"/>
                  </a:ext>
                </a:extLst>
              </p:cNvPr>
              <p:cNvSpPr txBox="1"/>
              <p:nvPr/>
            </p:nvSpPr>
            <p:spPr>
              <a:xfrm>
                <a:off x="3383861" y="3399081"/>
                <a:ext cx="422320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de-CH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CH" sz="2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de-CH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de-CH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de-CH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de-CH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r>
                        <a:rPr lang="de-CH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de-CH" sz="2800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de-CH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de-CH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de-CH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de-CH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de-CH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r>
                        <a:rPr lang="de-CH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041F19B-2373-4117-B926-0100DADC5A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3861" y="3399081"/>
                <a:ext cx="4223207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78E9506-4C8F-43E1-A217-39D8B55DB66D}"/>
                  </a:ext>
                </a:extLst>
              </p:cNvPr>
              <p:cNvSpPr txBox="1"/>
              <p:nvPr/>
            </p:nvSpPr>
            <p:spPr>
              <a:xfrm>
                <a:off x="3383861" y="1954125"/>
                <a:ext cx="233384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CH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de-CH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de-CH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de-CH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de-CH" sz="28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de-CH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de-CH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78E9506-4C8F-43E1-A217-39D8B55DB6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3861" y="1954125"/>
                <a:ext cx="2333844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678CB1E2-59D2-44BB-94A8-FDD74185A2F0}"/>
              </a:ext>
            </a:extLst>
          </p:cNvPr>
          <p:cNvSpPr/>
          <p:nvPr/>
        </p:nvSpPr>
        <p:spPr>
          <a:xfrm>
            <a:off x="510894" y="3921019"/>
            <a:ext cx="5968301" cy="70788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569CD6"/>
                </a:solidFill>
                <a:latin typeface="Consolas" panose="020B0609020204030204" pitchFamily="49" charset="0"/>
              </a:rPr>
              <a:t>let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9CDCFE"/>
                </a:solidFill>
                <a:latin typeface="Consolas" panose="020B0609020204030204" pitchFamily="49" charset="0"/>
              </a:rPr>
              <a:t>p2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: [</a:t>
            </a:r>
            <a:r>
              <a:rPr lang="en-US" sz="2000" dirty="0">
                <a:solidFill>
                  <a:srgbClr val="4EC9B0"/>
                </a:solidFill>
                <a:latin typeface="Consolas" panose="020B0609020204030204" pitchFamily="49" charset="0"/>
              </a:rPr>
              <a:t>A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, [</a:t>
            </a:r>
            <a:r>
              <a:rPr lang="en-US" sz="2000" dirty="0">
                <a:solidFill>
                  <a:srgbClr val="4EC9B0"/>
                </a:solidFill>
                <a:latin typeface="Consolas" panose="020B0609020204030204" pitchFamily="49" charset="0"/>
              </a:rPr>
              <a:t>B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sz="2000" dirty="0">
                <a:solidFill>
                  <a:srgbClr val="4EC9B0"/>
                </a:solidFill>
                <a:latin typeface="Consolas" panose="020B0609020204030204" pitchFamily="49" charset="0"/>
              </a:rPr>
              <a:t>C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]] = [</a:t>
            </a:r>
            <a:r>
              <a:rPr lang="en-US" sz="2000" dirty="0">
                <a:solidFill>
                  <a:srgbClr val="CE9178"/>
                </a:solidFill>
                <a:latin typeface="Consolas" panose="020B0609020204030204" pitchFamily="49" charset="0"/>
              </a:rPr>
              <a:t>"A"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, [</a:t>
            </a:r>
            <a:r>
              <a:rPr lang="en-US" sz="2000" dirty="0">
                <a:solidFill>
                  <a:srgbClr val="CE9178"/>
                </a:solidFill>
                <a:latin typeface="Consolas" panose="020B0609020204030204" pitchFamily="49" charset="0"/>
              </a:rPr>
              <a:t>"B"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sz="2000" dirty="0">
                <a:solidFill>
                  <a:srgbClr val="CE9178"/>
                </a:solidFill>
                <a:latin typeface="Consolas" panose="020B0609020204030204" pitchFamily="49" charset="0"/>
              </a:rPr>
              <a:t>"C"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]];</a:t>
            </a:r>
          </a:p>
          <a:p>
            <a:r>
              <a:rPr lang="en-US" sz="2000" dirty="0">
                <a:solidFill>
                  <a:srgbClr val="569CD6"/>
                </a:solidFill>
                <a:latin typeface="Consolas" panose="020B0609020204030204" pitchFamily="49" charset="0"/>
              </a:rPr>
              <a:t>let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9CDCFE"/>
                </a:solidFill>
                <a:latin typeface="Consolas" panose="020B0609020204030204" pitchFamily="49" charset="0"/>
              </a:rPr>
              <a:t>p3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: [[</a:t>
            </a:r>
            <a:r>
              <a:rPr lang="en-US" sz="2000" dirty="0">
                <a:solidFill>
                  <a:srgbClr val="4EC9B0"/>
                </a:solidFill>
                <a:latin typeface="Consolas" panose="020B0609020204030204" pitchFamily="49" charset="0"/>
              </a:rPr>
              <a:t>A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sz="2000" dirty="0">
                <a:solidFill>
                  <a:srgbClr val="4EC9B0"/>
                </a:solidFill>
                <a:latin typeface="Consolas" panose="020B0609020204030204" pitchFamily="49" charset="0"/>
              </a:rPr>
              <a:t>B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], </a:t>
            </a:r>
            <a:r>
              <a:rPr lang="en-US" sz="2000" dirty="0">
                <a:solidFill>
                  <a:srgbClr val="4EC9B0"/>
                </a:solidFill>
                <a:latin typeface="Consolas" panose="020B0609020204030204" pitchFamily="49" charset="0"/>
              </a:rPr>
              <a:t>C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] = [[</a:t>
            </a:r>
            <a:r>
              <a:rPr lang="en-US" sz="2000" dirty="0">
                <a:solidFill>
                  <a:srgbClr val="CE9178"/>
                </a:solidFill>
                <a:latin typeface="Consolas" panose="020B0609020204030204" pitchFamily="49" charset="0"/>
              </a:rPr>
              <a:t>"A"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sz="2000" dirty="0">
                <a:solidFill>
                  <a:srgbClr val="CE9178"/>
                </a:solidFill>
                <a:latin typeface="Consolas" panose="020B0609020204030204" pitchFamily="49" charset="0"/>
              </a:rPr>
              <a:t>"B"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], </a:t>
            </a:r>
            <a:r>
              <a:rPr lang="en-US" sz="2000" dirty="0">
                <a:solidFill>
                  <a:srgbClr val="CE9178"/>
                </a:solidFill>
                <a:latin typeface="Consolas" panose="020B0609020204030204" pitchFamily="49" charset="0"/>
              </a:rPr>
              <a:t>"C"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];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B79DD2A-7FC2-4435-8F5E-9B27942F5F3C}"/>
              </a:ext>
            </a:extLst>
          </p:cNvPr>
          <p:cNvSpPr/>
          <p:nvPr/>
        </p:nvSpPr>
        <p:spPr>
          <a:xfrm>
            <a:off x="7224967" y="1634606"/>
            <a:ext cx="4698722" cy="70788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569CD6"/>
                </a:solidFill>
                <a:latin typeface="Consolas" panose="020B0609020204030204" pitchFamily="49" charset="0"/>
              </a:rPr>
              <a:t>let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9CDCFE"/>
                </a:solidFill>
                <a:latin typeface="Consolas" panose="020B0609020204030204" pitchFamily="49" charset="0"/>
              </a:rPr>
              <a:t>p1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: [</a:t>
            </a:r>
            <a:r>
              <a:rPr lang="en-US" sz="2000" dirty="0">
                <a:solidFill>
                  <a:srgbClr val="4EC9B0"/>
                </a:solidFill>
                <a:latin typeface="Consolas" panose="020B0609020204030204" pitchFamily="49" charset="0"/>
              </a:rPr>
              <a:t>A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sz="2000" dirty="0">
                <a:solidFill>
                  <a:srgbClr val="4EC9B0"/>
                </a:solidFill>
                <a:latin typeface="Consolas" panose="020B0609020204030204" pitchFamily="49" charset="0"/>
              </a:rPr>
              <a:t>B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] = [</a:t>
            </a:r>
            <a:r>
              <a:rPr lang="en-US" sz="2000" dirty="0">
                <a:solidFill>
                  <a:srgbClr val="CE9178"/>
                </a:solidFill>
                <a:latin typeface="Consolas" panose="020B0609020204030204" pitchFamily="49" charset="0"/>
              </a:rPr>
              <a:t>"A"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sz="2000" dirty="0">
                <a:solidFill>
                  <a:srgbClr val="CE9178"/>
                </a:solidFill>
                <a:latin typeface="Consolas" panose="020B0609020204030204" pitchFamily="49" charset="0"/>
              </a:rPr>
              <a:t>"B"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];</a:t>
            </a:r>
          </a:p>
          <a:p>
            <a:r>
              <a:rPr lang="en-US" sz="2000" dirty="0">
                <a:solidFill>
                  <a:srgbClr val="569CD6"/>
                </a:solidFill>
                <a:latin typeface="Consolas" panose="020B0609020204030204" pitchFamily="49" charset="0"/>
              </a:rPr>
              <a:t>let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9CDCFE"/>
                </a:solidFill>
                <a:latin typeface="Consolas" panose="020B0609020204030204" pitchFamily="49" charset="0"/>
              </a:rPr>
              <a:t>p2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: [</a:t>
            </a:r>
            <a:r>
              <a:rPr lang="en-US" sz="2000" dirty="0">
                <a:solidFill>
                  <a:srgbClr val="4EC9B0"/>
                </a:solidFill>
                <a:latin typeface="Consolas" panose="020B0609020204030204" pitchFamily="49" charset="0"/>
              </a:rPr>
              <a:t>B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sz="2000" dirty="0">
                <a:solidFill>
                  <a:srgbClr val="4EC9B0"/>
                </a:solidFill>
                <a:latin typeface="Consolas" panose="020B0609020204030204" pitchFamily="49" charset="0"/>
              </a:rPr>
              <a:t>A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] = [</a:t>
            </a:r>
            <a:r>
              <a:rPr lang="en-US" sz="2000" dirty="0">
                <a:solidFill>
                  <a:srgbClr val="CE9178"/>
                </a:solidFill>
                <a:latin typeface="Consolas" panose="020B0609020204030204" pitchFamily="49" charset="0"/>
              </a:rPr>
              <a:t>"B"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sz="2000" dirty="0">
                <a:solidFill>
                  <a:srgbClr val="CE9178"/>
                </a:solidFill>
                <a:latin typeface="Consolas" panose="020B0609020204030204" pitchFamily="49" charset="0"/>
              </a:rPr>
              <a:t>"A"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];</a:t>
            </a:r>
            <a:endParaRPr lang="es-ES" sz="2000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391B97C-01C3-4A31-954D-0A27BD2C0959}"/>
              </a:ext>
            </a:extLst>
          </p:cNvPr>
          <p:cNvSpPr/>
          <p:nvPr/>
        </p:nvSpPr>
        <p:spPr>
          <a:xfrm>
            <a:off x="5717705" y="5409691"/>
            <a:ext cx="5686172" cy="132343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569CD6"/>
                </a:solidFill>
                <a:latin typeface="Consolas" panose="020B0609020204030204" pitchFamily="49" charset="0"/>
              </a:rPr>
              <a:t>let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9CDCFE"/>
                </a:solidFill>
                <a:latin typeface="Consolas" panose="020B0609020204030204" pitchFamily="49" charset="0"/>
              </a:rPr>
              <a:t>p4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 = [</a:t>
            </a:r>
            <a:r>
              <a:rPr lang="en-US" sz="2000" dirty="0">
                <a:solidFill>
                  <a:srgbClr val="CE9178"/>
                </a:solidFill>
                <a:latin typeface="Consolas" panose="020B0609020204030204" pitchFamily="49" charset="0"/>
              </a:rPr>
              <a:t>"A"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sz="2000" dirty="0">
                <a:solidFill>
                  <a:srgbClr val="569CD6"/>
                </a:solidFill>
                <a:latin typeface="Consolas" panose="020B0609020204030204" pitchFamily="49" charset="0"/>
              </a:rPr>
              <a:t>null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];</a:t>
            </a:r>
          </a:p>
          <a:p>
            <a:b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2000" dirty="0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DCDCAA"/>
                </a:solidFill>
                <a:latin typeface="Consolas" panose="020B0609020204030204" pitchFamily="49" charset="0"/>
              </a:rPr>
              <a:t>rho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 = ([</a:t>
            </a:r>
            <a:r>
              <a:rPr lang="en-US" sz="2000" dirty="0">
                <a:solidFill>
                  <a:srgbClr val="9CDCFE"/>
                </a:solidFill>
                <a:latin typeface="Consolas" panose="020B0609020204030204" pitchFamily="49" charset="0"/>
              </a:rPr>
              <a:t>a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sz="2000" dirty="0">
                <a:solidFill>
                  <a:srgbClr val="9CDCFE"/>
                </a:solidFill>
                <a:latin typeface="Consolas" panose="020B0609020204030204" pitchFamily="49" charset="0"/>
              </a:rPr>
              <a:t>_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]: [</a:t>
            </a:r>
            <a:r>
              <a:rPr lang="en-US" sz="2000" dirty="0">
                <a:solidFill>
                  <a:srgbClr val="4EC9B0"/>
                </a:solidFill>
                <a:latin typeface="Consolas" panose="020B0609020204030204" pitchFamily="49" charset="0"/>
              </a:rPr>
              <a:t>any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sz="2000" dirty="0">
                <a:solidFill>
                  <a:srgbClr val="4EC9B0"/>
                </a:solidFill>
                <a:latin typeface="Consolas" panose="020B0609020204030204" pitchFamily="49" charset="0"/>
              </a:rPr>
              <a:t>null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]) </a:t>
            </a:r>
            <a:r>
              <a:rPr lang="en-US" sz="2000" dirty="0">
                <a:solidFill>
                  <a:srgbClr val="569CD6"/>
                </a:solidFill>
                <a:latin typeface="Consolas" panose="020B0609020204030204" pitchFamily="49" charset="0"/>
              </a:rPr>
              <a:t>=&gt;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9CDCFE"/>
                </a:solidFill>
                <a:latin typeface="Consolas" panose="020B0609020204030204" pitchFamily="49" charset="0"/>
              </a:rPr>
              <a:t>a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000" dirty="0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DCDCAA"/>
                </a:solidFill>
                <a:latin typeface="Consolas" panose="020B0609020204030204" pitchFamily="49" charset="0"/>
              </a:rPr>
              <a:t>rho_inv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 = (</a:t>
            </a:r>
            <a:r>
              <a:rPr lang="en-US" sz="2000" dirty="0">
                <a:solidFill>
                  <a:srgbClr val="9CDCFE"/>
                </a:solidFill>
                <a:latin typeface="Consolas" panose="020B0609020204030204" pitchFamily="49" charset="0"/>
              </a:rPr>
              <a:t>a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2000" dirty="0">
                <a:solidFill>
                  <a:srgbClr val="4EC9B0"/>
                </a:solidFill>
                <a:latin typeface="Consolas" panose="020B0609020204030204" pitchFamily="49" charset="0"/>
              </a:rPr>
              <a:t>any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) </a:t>
            </a:r>
            <a:r>
              <a:rPr lang="en-US" sz="2000" dirty="0">
                <a:solidFill>
                  <a:srgbClr val="569CD6"/>
                </a:solidFill>
                <a:latin typeface="Consolas" panose="020B0609020204030204" pitchFamily="49" charset="0"/>
              </a:rPr>
              <a:t>=&gt;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 [</a:t>
            </a:r>
            <a:r>
              <a:rPr lang="en-US" sz="2000" dirty="0">
                <a:solidFill>
                  <a:srgbClr val="9CDCFE"/>
                </a:solidFill>
                <a:latin typeface="Consolas" panose="020B0609020204030204" pitchFamily="49" charset="0"/>
              </a:rPr>
              <a:t>a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sz="2000" dirty="0">
                <a:solidFill>
                  <a:srgbClr val="569CD6"/>
                </a:solidFill>
                <a:latin typeface="Consolas" panose="020B0609020204030204" pitchFamily="49" charset="0"/>
              </a:rPr>
              <a:t>null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];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A24AD0B-D569-454B-8C5F-A26F2759C010}"/>
                  </a:ext>
                </a:extLst>
              </p:cNvPr>
              <p:cNvSpPr txBox="1"/>
              <p:nvPr/>
            </p:nvSpPr>
            <p:spPr>
              <a:xfrm>
                <a:off x="3383861" y="5736587"/>
                <a:ext cx="162608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CH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de-CH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de-CH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1=</m:t>
                      </m:r>
                      <m:r>
                        <a:rPr lang="de-CH" sz="2800" i="1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A24AD0B-D569-454B-8C5F-A26F2759C0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3861" y="5736587"/>
                <a:ext cx="1626086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5A89313D-BC83-4002-9562-16CF17FD22EB}"/>
              </a:ext>
            </a:extLst>
          </p:cNvPr>
          <p:cNvSpPr/>
          <p:nvPr/>
        </p:nvSpPr>
        <p:spPr>
          <a:xfrm>
            <a:off x="510894" y="3352914"/>
            <a:ext cx="227979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CH" sz="2800" dirty="0" err="1">
                <a:latin typeface="Roboto" panose="02000000000000000000" pitchFamily="2" charset="0"/>
                <a:ea typeface="Roboto" panose="02000000000000000000" pitchFamily="2" charset="0"/>
              </a:rPr>
              <a:t>Associativity</a:t>
            </a:r>
            <a:r>
              <a:rPr lang="de-CH" dirty="0"/>
              <a:t>:</a:t>
            </a:r>
            <a:endParaRPr lang="en-GB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FAF7476-C19E-40CA-B818-482E7EBE6762}"/>
              </a:ext>
            </a:extLst>
          </p:cNvPr>
          <p:cNvSpPr/>
          <p:nvPr/>
        </p:nvSpPr>
        <p:spPr>
          <a:xfrm>
            <a:off x="510894" y="5690420"/>
            <a:ext cx="282962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CH" sz="2800" dirty="0">
                <a:latin typeface="Roboto" panose="02000000000000000000" pitchFamily="2" charset="0"/>
                <a:ea typeface="Roboto" panose="02000000000000000000" pitchFamily="2" charset="0"/>
              </a:rPr>
              <a:t>Neutral-Element:</a:t>
            </a:r>
            <a:endParaRPr lang="en-GB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EC6BBF2-ADDD-446F-8A1F-A40C787C1711}"/>
              </a:ext>
            </a:extLst>
          </p:cNvPr>
          <p:cNvSpPr/>
          <p:nvPr/>
        </p:nvSpPr>
        <p:spPr>
          <a:xfrm>
            <a:off x="7224967" y="2336237"/>
            <a:ext cx="4698722" cy="40011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none">
            <a:spAutoFit/>
          </a:bodyPr>
          <a:lstStyle/>
          <a:p>
            <a:r>
              <a:rPr lang="es-ES" sz="2000" dirty="0" err="1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es-ES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s-ES" sz="2000" dirty="0">
                <a:solidFill>
                  <a:srgbClr val="DCDCAA"/>
                </a:solidFill>
                <a:latin typeface="Consolas" panose="020B0609020204030204" pitchFamily="49" charset="0"/>
              </a:rPr>
              <a:t>swap</a:t>
            </a:r>
            <a:r>
              <a:rPr lang="es-ES" sz="2000" dirty="0">
                <a:solidFill>
                  <a:srgbClr val="D4D4D4"/>
                </a:solidFill>
                <a:latin typeface="Consolas" panose="020B0609020204030204" pitchFamily="49" charset="0"/>
              </a:rPr>
              <a:t> = ([</a:t>
            </a:r>
            <a:r>
              <a:rPr lang="es-ES" sz="2000" dirty="0">
                <a:solidFill>
                  <a:srgbClr val="9CDCFE"/>
                </a:solidFill>
                <a:latin typeface="Consolas" panose="020B0609020204030204" pitchFamily="49" charset="0"/>
              </a:rPr>
              <a:t>x</a:t>
            </a:r>
            <a:r>
              <a:rPr lang="es-ES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s-ES" sz="2000" dirty="0">
                <a:solidFill>
                  <a:srgbClr val="9CDCFE"/>
                </a:solidFill>
                <a:latin typeface="Consolas" panose="020B0609020204030204" pitchFamily="49" charset="0"/>
              </a:rPr>
              <a:t>y</a:t>
            </a:r>
            <a:r>
              <a:rPr lang="es-ES" sz="2000" dirty="0">
                <a:solidFill>
                  <a:srgbClr val="D4D4D4"/>
                </a:solidFill>
                <a:latin typeface="Consolas" panose="020B0609020204030204" pitchFamily="49" charset="0"/>
              </a:rPr>
              <a:t>]) </a:t>
            </a:r>
            <a:r>
              <a:rPr lang="es-ES" sz="2000" dirty="0">
                <a:solidFill>
                  <a:srgbClr val="569CD6"/>
                </a:solidFill>
                <a:latin typeface="Consolas" panose="020B0609020204030204" pitchFamily="49" charset="0"/>
              </a:rPr>
              <a:t>=&gt;</a:t>
            </a:r>
            <a:r>
              <a:rPr lang="es-ES" sz="2000" dirty="0">
                <a:solidFill>
                  <a:srgbClr val="D4D4D4"/>
                </a:solidFill>
                <a:latin typeface="Consolas" panose="020B0609020204030204" pitchFamily="49" charset="0"/>
              </a:rPr>
              <a:t> [</a:t>
            </a:r>
            <a:r>
              <a:rPr lang="es-ES" sz="2000" dirty="0">
                <a:solidFill>
                  <a:srgbClr val="9CDCFE"/>
                </a:solidFill>
                <a:latin typeface="Consolas" panose="020B0609020204030204" pitchFamily="49" charset="0"/>
              </a:rPr>
              <a:t>y</a:t>
            </a:r>
            <a:r>
              <a:rPr lang="es-ES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s-ES" sz="2000" dirty="0">
                <a:solidFill>
                  <a:srgbClr val="9CDCFE"/>
                </a:solidFill>
                <a:latin typeface="Consolas" panose="020B0609020204030204" pitchFamily="49" charset="0"/>
              </a:rPr>
              <a:t>x</a:t>
            </a:r>
            <a:r>
              <a:rPr lang="es-ES" sz="2000" dirty="0">
                <a:solidFill>
                  <a:srgbClr val="D4D4D4"/>
                </a:solidFill>
                <a:latin typeface="Consolas" panose="020B0609020204030204" pitchFamily="49" charset="0"/>
              </a:rPr>
              <a:t>];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E4D12B6-4E6F-46F8-9566-6F377A05AB35}"/>
              </a:ext>
            </a:extLst>
          </p:cNvPr>
          <p:cNvSpPr/>
          <p:nvPr/>
        </p:nvSpPr>
        <p:spPr>
          <a:xfrm>
            <a:off x="508651" y="4628592"/>
            <a:ext cx="8084264" cy="70788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none">
            <a:spAutoFit/>
          </a:bodyPr>
          <a:lstStyle/>
          <a:p>
            <a:r>
              <a:rPr lang="de-CH" sz="2000" dirty="0" err="1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de-CH" sz="2000" dirty="0">
                <a:solidFill>
                  <a:srgbClr val="DCDCAA"/>
                </a:solidFill>
                <a:latin typeface="Consolas" panose="020B0609020204030204" pitchFamily="49" charset="0"/>
              </a:rPr>
              <a:t>f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 = ([</a:t>
            </a:r>
            <a:r>
              <a:rPr lang="de-CH" sz="2000" dirty="0">
                <a:solidFill>
                  <a:srgbClr val="9CDCFE"/>
                </a:solidFill>
                <a:latin typeface="Consolas" panose="020B0609020204030204" pitchFamily="49" charset="0"/>
              </a:rPr>
              <a:t>a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, [</a:t>
            </a:r>
            <a:r>
              <a:rPr lang="de-CH" sz="2000" dirty="0">
                <a:solidFill>
                  <a:srgbClr val="9CDCFE"/>
                </a:solidFill>
                <a:latin typeface="Consolas" panose="020B0609020204030204" pitchFamily="49" charset="0"/>
              </a:rPr>
              <a:t>b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de-CH" sz="2000" dirty="0">
                <a:solidFill>
                  <a:srgbClr val="9CDCFE"/>
                </a:solidFill>
                <a:latin typeface="Consolas" panose="020B0609020204030204" pitchFamily="49" charset="0"/>
              </a:rPr>
              <a:t>c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]]: [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A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, [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B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C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]]) </a:t>
            </a:r>
            <a:r>
              <a:rPr lang="de-CH" sz="2000" dirty="0">
                <a:solidFill>
                  <a:srgbClr val="569CD6"/>
                </a:solidFill>
                <a:latin typeface="Consolas" panose="020B0609020204030204" pitchFamily="49" charset="0"/>
              </a:rPr>
              <a:t>=&gt;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 [[</a:t>
            </a:r>
            <a:r>
              <a:rPr lang="de-CH" sz="2000" dirty="0">
                <a:solidFill>
                  <a:srgbClr val="9CDCFE"/>
                </a:solidFill>
                <a:latin typeface="Consolas" panose="020B0609020204030204" pitchFamily="49" charset="0"/>
              </a:rPr>
              <a:t>a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de-CH" sz="2000" dirty="0">
                <a:solidFill>
                  <a:srgbClr val="9CDCFE"/>
                </a:solidFill>
                <a:latin typeface="Consolas" panose="020B0609020204030204" pitchFamily="49" charset="0"/>
              </a:rPr>
              <a:t>b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], </a:t>
            </a:r>
            <a:r>
              <a:rPr lang="de-CH" sz="2000" dirty="0">
                <a:solidFill>
                  <a:srgbClr val="9CDCFE"/>
                </a:solidFill>
                <a:latin typeface="Consolas" panose="020B0609020204030204" pitchFamily="49" charset="0"/>
              </a:rPr>
              <a:t>c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];</a:t>
            </a:r>
          </a:p>
          <a:p>
            <a:r>
              <a:rPr lang="de-CH" sz="2000" dirty="0" err="1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de-CH" sz="2000" dirty="0" err="1">
                <a:solidFill>
                  <a:srgbClr val="DCDCAA"/>
                </a:solidFill>
                <a:latin typeface="Consolas" panose="020B0609020204030204" pitchFamily="49" charset="0"/>
              </a:rPr>
              <a:t>f_inv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 = ([[</a:t>
            </a:r>
            <a:r>
              <a:rPr lang="de-CH" sz="2000" dirty="0">
                <a:solidFill>
                  <a:srgbClr val="9CDCFE"/>
                </a:solidFill>
                <a:latin typeface="Consolas" panose="020B0609020204030204" pitchFamily="49" charset="0"/>
              </a:rPr>
              <a:t>a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de-CH" sz="2000" dirty="0">
                <a:solidFill>
                  <a:srgbClr val="9CDCFE"/>
                </a:solidFill>
                <a:latin typeface="Consolas" panose="020B0609020204030204" pitchFamily="49" charset="0"/>
              </a:rPr>
              <a:t>b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], </a:t>
            </a:r>
            <a:r>
              <a:rPr lang="de-CH" sz="2000" dirty="0">
                <a:solidFill>
                  <a:srgbClr val="9CDCFE"/>
                </a:solidFill>
                <a:latin typeface="Consolas" panose="020B0609020204030204" pitchFamily="49" charset="0"/>
              </a:rPr>
              <a:t>c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]: [[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A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B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], 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C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]) </a:t>
            </a:r>
            <a:r>
              <a:rPr lang="de-CH" sz="2000" dirty="0">
                <a:solidFill>
                  <a:srgbClr val="569CD6"/>
                </a:solidFill>
                <a:latin typeface="Consolas" panose="020B0609020204030204" pitchFamily="49" charset="0"/>
              </a:rPr>
              <a:t>=&gt;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 [</a:t>
            </a:r>
            <a:r>
              <a:rPr lang="de-CH" sz="2000" dirty="0">
                <a:solidFill>
                  <a:srgbClr val="9CDCFE"/>
                </a:solidFill>
                <a:latin typeface="Consolas" panose="020B0609020204030204" pitchFamily="49" charset="0"/>
              </a:rPr>
              <a:t>a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, [</a:t>
            </a:r>
            <a:r>
              <a:rPr lang="de-CH" sz="2000" dirty="0">
                <a:solidFill>
                  <a:srgbClr val="9CDCFE"/>
                </a:solidFill>
                <a:latin typeface="Consolas" panose="020B0609020204030204" pitchFamily="49" charset="0"/>
              </a:rPr>
              <a:t>b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de-CH" sz="2000" dirty="0">
                <a:solidFill>
                  <a:srgbClr val="9CDCFE"/>
                </a:solidFill>
                <a:latin typeface="Consolas" panose="020B0609020204030204" pitchFamily="49" charset="0"/>
              </a:rPr>
              <a:t>c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]];</a:t>
            </a:r>
          </a:p>
        </p:txBody>
      </p:sp>
    </p:spTree>
    <p:extLst>
      <p:ext uri="{BB962C8B-B14F-4D97-AF65-F5344CB8AC3E}">
        <p14:creationId xmlns:p14="http://schemas.microsoft.com/office/powerpoint/2010/main" val="3845407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animBg="1"/>
      <p:bldP spid="9" grpId="0" animBg="1"/>
      <p:bldP spid="10" grpId="0"/>
      <p:bldP spid="11" grpId="0"/>
      <p:bldP spid="12" grpId="0"/>
      <p:bldP spid="13" grpId="0" animBg="1"/>
      <p:bldP spid="14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01E8AE4-A6F0-41B4-9CC1-E4DC039002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310" y="-1"/>
            <a:ext cx="11655381" cy="1084522"/>
          </a:xfrm>
        </p:spPr>
        <p:txBody>
          <a:bodyPr/>
          <a:lstStyle/>
          <a:p>
            <a:r>
              <a:rPr lang="de-CH"/>
              <a:t>Sum Types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2CE84C7-FA68-425F-BB2C-6EF10D3A14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err="1"/>
              <a:t>Sum</a:t>
            </a:r>
            <a:r>
              <a:rPr lang="de-CH" dirty="0"/>
              <a:t> </a:t>
            </a:r>
            <a:r>
              <a:rPr lang="de-CH" dirty="0" err="1"/>
              <a:t>types</a:t>
            </a:r>
            <a:r>
              <a:rPr lang="de-CH" dirty="0"/>
              <a:t> </a:t>
            </a:r>
            <a:r>
              <a:rPr lang="de-CH" dirty="0" err="1"/>
              <a:t>aren’t</a:t>
            </a:r>
            <a:r>
              <a:rPr lang="de-CH" dirty="0"/>
              <a:t> a native </a:t>
            </a:r>
            <a:r>
              <a:rPr lang="de-CH" dirty="0" err="1"/>
              <a:t>language</a:t>
            </a:r>
            <a:r>
              <a:rPr lang="de-CH" dirty="0"/>
              <a:t> feature </a:t>
            </a:r>
            <a:r>
              <a:rPr lang="de-CH" dirty="0" err="1"/>
              <a:t>of</a:t>
            </a:r>
            <a:r>
              <a:rPr lang="de-CH" dirty="0"/>
              <a:t> TS </a:t>
            </a:r>
          </a:p>
          <a:p>
            <a:r>
              <a:rPr lang="de-CH" dirty="0"/>
              <a:t>But </a:t>
            </a:r>
            <a:r>
              <a:rPr lang="de-CH" dirty="0" err="1"/>
              <a:t>they</a:t>
            </a:r>
            <a:r>
              <a:rPr lang="de-CH" dirty="0"/>
              <a:t> </a:t>
            </a:r>
            <a:r>
              <a:rPr lang="de-CH" dirty="0" err="1"/>
              <a:t>can</a:t>
            </a:r>
            <a:r>
              <a:rPr lang="de-CH" dirty="0"/>
              <a:t> </a:t>
            </a:r>
            <a:r>
              <a:rPr lang="de-CH" dirty="0" err="1"/>
              <a:t>be</a:t>
            </a:r>
            <a:r>
              <a:rPr lang="de-CH" dirty="0"/>
              <a:t> </a:t>
            </a:r>
            <a:r>
              <a:rPr lang="de-CH" dirty="0" err="1"/>
              <a:t>built</a:t>
            </a:r>
            <a:r>
              <a:rPr lang="de-CH" dirty="0"/>
              <a:t> </a:t>
            </a:r>
            <a:r>
              <a:rPr lang="de-CH" dirty="0" err="1"/>
              <a:t>with</a:t>
            </a:r>
            <a:r>
              <a:rPr lang="de-CH" dirty="0"/>
              <a:t> </a:t>
            </a:r>
            <a:r>
              <a:rPr lang="de-CH" dirty="0" err="1"/>
              <a:t>discriminated</a:t>
            </a:r>
            <a:r>
              <a:rPr lang="de-CH" dirty="0"/>
              <a:t> </a:t>
            </a:r>
            <a:r>
              <a:rPr lang="de-CH" dirty="0" err="1"/>
              <a:t>unions</a:t>
            </a:r>
            <a:endParaRPr lang="de-CH" dirty="0"/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r>
              <a:rPr lang="de-CH" dirty="0"/>
              <a:t>The </a:t>
            </a:r>
            <a:r>
              <a:rPr lang="de-CH" dirty="0" err="1"/>
              <a:t>sum</a:t>
            </a:r>
            <a:r>
              <a:rPr lang="de-CH" dirty="0"/>
              <a:t> type </a:t>
            </a:r>
            <a:r>
              <a:rPr lang="de-CH" dirty="0" err="1"/>
              <a:t>is</a:t>
            </a:r>
            <a:r>
              <a:rPr lang="de-CH" dirty="0"/>
              <a:t> also </a:t>
            </a:r>
            <a:r>
              <a:rPr lang="de-CH" dirty="0" err="1"/>
              <a:t>known</a:t>
            </a:r>
            <a:r>
              <a:rPr lang="de-CH" dirty="0"/>
              <a:t> </a:t>
            </a:r>
            <a:r>
              <a:rPr lang="de-CH" dirty="0" err="1"/>
              <a:t>as</a:t>
            </a:r>
            <a:r>
              <a:rPr lang="de-CH" dirty="0"/>
              <a:t> «</a:t>
            </a:r>
            <a:r>
              <a:rPr lang="de-CH" dirty="0" err="1"/>
              <a:t>Either</a:t>
            </a:r>
            <a:r>
              <a:rPr lang="de-CH" dirty="0"/>
              <a:t>»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A9628A-7D3E-416F-B857-719C3B17A3EC}"/>
              </a:ext>
            </a:extLst>
          </p:cNvPr>
          <p:cNvSpPr/>
          <p:nvPr/>
        </p:nvSpPr>
        <p:spPr>
          <a:xfrm>
            <a:off x="577780" y="2296541"/>
            <a:ext cx="6109365" cy="132343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none">
            <a:spAutoFit/>
          </a:bodyPr>
          <a:lstStyle/>
          <a:p>
            <a:r>
              <a:rPr lang="de-CH" sz="2000" dirty="0">
                <a:solidFill>
                  <a:srgbClr val="569CD6"/>
                </a:solidFill>
                <a:latin typeface="Consolas" panose="020B0609020204030204" pitchFamily="49" charset="0"/>
              </a:rPr>
              <a:t>type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sz="2000" dirty="0" err="1">
                <a:solidFill>
                  <a:srgbClr val="4EC9B0"/>
                </a:solidFill>
                <a:latin typeface="Consolas" panose="020B0609020204030204" pitchFamily="49" charset="0"/>
              </a:rPr>
              <a:t>Left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T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&gt; = { </a:t>
            </a:r>
            <a:r>
              <a:rPr lang="de-CH" sz="2000" dirty="0">
                <a:solidFill>
                  <a:srgbClr val="9CDCFE"/>
                </a:solidFill>
                <a:latin typeface="Consolas" panose="020B0609020204030204" pitchFamily="49" charset="0"/>
              </a:rPr>
              <a:t>type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de-CH" sz="20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de-CH" sz="2000" dirty="0" err="1">
                <a:solidFill>
                  <a:srgbClr val="CE9178"/>
                </a:solidFill>
                <a:latin typeface="Consolas" panose="020B0609020204030204" pitchFamily="49" charset="0"/>
              </a:rPr>
              <a:t>Left</a:t>
            </a:r>
            <a:r>
              <a:rPr lang="de-CH" sz="20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de-CH" sz="2000" dirty="0" err="1">
                <a:solidFill>
                  <a:srgbClr val="9CDCFE"/>
                </a:solidFill>
                <a:latin typeface="Consolas" panose="020B0609020204030204" pitchFamily="49" charset="0"/>
              </a:rPr>
              <a:t>val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T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};</a:t>
            </a:r>
          </a:p>
          <a:p>
            <a:r>
              <a:rPr lang="de-CH" sz="2000" dirty="0">
                <a:solidFill>
                  <a:srgbClr val="569CD6"/>
                </a:solidFill>
                <a:latin typeface="Consolas" panose="020B0609020204030204" pitchFamily="49" charset="0"/>
              </a:rPr>
              <a:t>type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Right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T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&gt; = { </a:t>
            </a:r>
            <a:r>
              <a:rPr lang="de-CH" sz="2000" dirty="0">
                <a:solidFill>
                  <a:srgbClr val="9CDCFE"/>
                </a:solidFill>
                <a:latin typeface="Consolas" panose="020B0609020204030204" pitchFamily="49" charset="0"/>
              </a:rPr>
              <a:t>type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de-CH" sz="2000" dirty="0">
                <a:solidFill>
                  <a:srgbClr val="CE9178"/>
                </a:solidFill>
                <a:latin typeface="Consolas" panose="020B0609020204030204" pitchFamily="49" charset="0"/>
              </a:rPr>
              <a:t>"Right"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de-CH" sz="2000" dirty="0" err="1">
                <a:solidFill>
                  <a:srgbClr val="9CDCFE"/>
                </a:solidFill>
                <a:latin typeface="Consolas" panose="020B0609020204030204" pitchFamily="49" charset="0"/>
              </a:rPr>
              <a:t>val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T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};</a:t>
            </a:r>
          </a:p>
          <a:p>
            <a:b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de-CH" sz="2000" dirty="0">
                <a:solidFill>
                  <a:srgbClr val="569CD6"/>
                </a:solidFill>
                <a:latin typeface="Consolas" panose="020B0609020204030204" pitchFamily="49" charset="0"/>
              </a:rPr>
              <a:t>type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sz="2000" dirty="0" err="1">
                <a:solidFill>
                  <a:srgbClr val="4EC9B0"/>
                </a:solidFill>
                <a:latin typeface="Consolas" panose="020B0609020204030204" pitchFamily="49" charset="0"/>
              </a:rPr>
              <a:t>Sum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A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B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&gt; = </a:t>
            </a:r>
            <a:r>
              <a:rPr lang="de-CH" sz="2000" dirty="0" err="1">
                <a:solidFill>
                  <a:srgbClr val="4EC9B0"/>
                </a:solidFill>
                <a:latin typeface="Consolas" panose="020B0609020204030204" pitchFamily="49" charset="0"/>
              </a:rPr>
              <a:t>Left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A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&gt; | 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Right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B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&gt;;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24F86FC-EF5B-4737-B988-6CB5F2278749}"/>
              </a:ext>
            </a:extLst>
          </p:cNvPr>
          <p:cNvSpPr/>
          <p:nvPr/>
        </p:nvSpPr>
        <p:spPr>
          <a:xfrm>
            <a:off x="577780" y="5857416"/>
            <a:ext cx="4416594" cy="40011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569CD6"/>
                </a:solidFill>
                <a:latin typeface="Consolas" panose="020B0609020204030204" pitchFamily="49" charset="0"/>
              </a:rPr>
              <a:t>type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4EC9B0"/>
                </a:solidFill>
                <a:latin typeface="Consolas" panose="020B0609020204030204" pitchFamily="49" charset="0"/>
              </a:rPr>
              <a:t>Either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en-US" sz="2000" dirty="0">
                <a:solidFill>
                  <a:srgbClr val="4EC9B0"/>
                </a:solidFill>
                <a:latin typeface="Consolas" panose="020B0609020204030204" pitchFamily="49" charset="0"/>
              </a:rPr>
              <a:t>A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sz="2000" dirty="0">
                <a:solidFill>
                  <a:srgbClr val="4EC9B0"/>
                </a:solidFill>
                <a:latin typeface="Consolas" panose="020B0609020204030204" pitchFamily="49" charset="0"/>
              </a:rPr>
              <a:t>B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&gt; = </a:t>
            </a:r>
            <a:r>
              <a:rPr lang="en-US" sz="2000" dirty="0">
                <a:solidFill>
                  <a:srgbClr val="4EC9B0"/>
                </a:solidFill>
                <a:latin typeface="Consolas" panose="020B0609020204030204" pitchFamily="49" charset="0"/>
              </a:rPr>
              <a:t>Sum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en-US" sz="2000" dirty="0">
                <a:solidFill>
                  <a:srgbClr val="4EC9B0"/>
                </a:solidFill>
                <a:latin typeface="Consolas" panose="020B0609020204030204" pitchFamily="49" charset="0"/>
              </a:rPr>
              <a:t>A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sz="2000" dirty="0">
                <a:solidFill>
                  <a:srgbClr val="4EC9B0"/>
                </a:solidFill>
                <a:latin typeface="Consolas" panose="020B0609020204030204" pitchFamily="49" charset="0"/>
              </a:rPr>
              <a:t>B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&gt;;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CAA6F19-011F-4F9C-9F86-2AA5144B9B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15" t="64031" r="10320" b="13333"/>
          <a:stretch/>
        </p:blipFill>
        <p:spPr bwMode="auto">
          <a:xfrm rot="21338069">
            <a:off x="5944943" y="3014382"/>
            <a:ext cx="5894508" cy="2437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365441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7708B9-AF1D-4F5C-9DDB-BA6C3E48B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Sum</a:t>
            </a:r>
            <a:r>
              <a:rPr lang="de-CH" dirty="0"/>
              <a:t> </a:t>
            </a:r>
            <a:r>
              <a:rPr lang="de-CH" dirty="0" err="1"/>
              <a:t>Types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C1E9EF-3644-42B3-BABF-D427640740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8311" y="1184858"/>
            <a:ext cx="8605241" cy="2806922"/>
          </a:xfrm>
        </p:spPr>
        <p:txBody>
          <a:bodyPr wrap="none">
            <a:spAutoFit/>
          </a:bodyPr>
          <a:lstStyle/>
          <a:p>
            <a:pPr marL="0"/>
            <a:r>
              <a:rPr lang="de-CH" dirty="0" err="1"/>
              <a:t>Does</a:t>
            </a:r>
            <a:r>
              <a:rPr lang="de-CH" dirty="0"/>
              <a:t> </a:t>
            </a:r>
            <a:r>
              <a:rPr lang="de-CH" dirty="0" err="1"/>
              <a:t>other</a:t>
            </a:r>
            <a:r>
              <a:rPr lang="de-CH" dirty="0"/>
              <a:t> </a:t>
            </a:r>
            <a:r>
              <a:rPr lang="de-CH" dirty="0" err="1"/>
              <a:t>algebra</a:t>
            </a:r>
            <a:r>
              <a:rPr lang="de-CH" dirty="0"/>
              <a:t> </a:t>
            </a:r>
            <a:r>
              <a:rPr lang="de-CH" dirty="0" err="1"/>
              <a:t>apply</a:t>
            </a:r>
            <a:r>
              <a:rPr lang="de-CH" dirty="0"/>
              <a:t>?                </a:t>
            </a:r>
            <a:r>
              <a:rPr lang="de-CH" dirty="0" err="1"/>
              <a:t>Commutativity</a:t>
            </a:r>
            <a:r>
              <a:rPr lang="de-CH" dirty="0"/>
              <a:t>:</a:t>
            </a:r>
            <a:br>
              <a:rPr lang="de-CH" dirty="0"/>
            </a:br>
            <a:br>
              <a:rPr lang="de-CH" dirty="0"/>
            </a:br>
            <a:br>
              <a:rPr lang="de-CH" dirty="0"/>
            </a:br>
            <a:br>
              <a:rPr lang="de-CH" dirty="0"/>
            </a:br>
            <a:br>
              <a:rPr lang="de-CH" dirty="0"/>
            </a:br>
            <a:br>
              <a:rPr lang="de-CH" dirty="0"/>
            </a:br>
            <a:endParaRPr lang="en-GB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041F19B-2373-4117-B926-0100DADC5A5D}"/>
                  </a:ext>
                </a:extLst>
              </p:cNvPr>
              <p:cNvSpPr txBox="1"/>
              <p:nvPr/>
            </p:nvSpPr>
            <p:spPr>
              <a:xfrm>
                <a:off x="3297485" y="4329763"/>
                <a:ext cx="422320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de-CH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CH" sz="2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de-CH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de-CH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r>
                        <a:rPr lang="de-CH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de-CH" sz="2800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de-CH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de-CH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de-CH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de-CH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de-CH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r>
                        <a:rPr lang="de-CH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28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041F19B-2373-4117-B926-0100DADC5A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7485" y="4329763"/>
                <a:ext cx="4223207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78E9506-4C8F-43E1-A217-39D8B55DB66D}"/>
                  </a:ext>
                </a:extLst>
              </p:cNvPr>
              <p:cNvSpPr txBox="1"/>
              <p:nvPr/>
            </p:nvSpPr>
            <p:spPr>
              <a:xfrm>
                <a:off x="8741169" y="1184858"/>
                <a:ext cx="235628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CH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de-CH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de-CH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de-CH" sz="28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e-CH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GB" sz="28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78E9506-4C8F-43E1-A217-39D8B55DB6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1169" y="1184858"/>
                <a:ext cx="2356286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1B79DD2A-7FC2-4435-8F5E-9B27942F5F3C}"/>
              </a:ext>
            </a:extLst>
          </p:cNvPr>
          <p:cNvSpPr/>
          <p:nvPr/>
        </p:nvSpPr>
        <p:spPr>
          <a:xfrm>
            <a:off x="4570931" y="1668396"/>
            <a:ext cx="7459265" cy="255454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de-CH" sz="2000" dirty="0">
                <a:solidFill>
                  <a:srgbClr val="569CD6"/>
                </a:solidFill>
                <a:latin typeface="Consolas" panose="020B0609020204030204" pitchFamily="49" charset="0"/>
              </a:rPr>
              <a:t>type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S1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de-CH" sz="2000" dirty="0" err="1">
                <a:solidFill>
                  <a:srgbClr val="4EC9B0"/>
                </a:solidFill>
                <a:latin typeface="Consolas" panose="020B0609020204030204" pitchFamily="49" charset="0"/>
              </a:rPr>
              <a:t>Sum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de-CH" sz="2000" dirty="0">
                <a:solidFill>
                  <a:srgbClr val="CE9178"/>
                </a:solidFill>
                <a:latin typeface="Consolas" panose="020B0609020204030204" pitchFamily="49" charset="0"/>
              </a:rPr>
              <a:t>"A"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de-CH" sz="2000" dirty="0">
                <a:solidFill>
                  <a:srgbClr val="CE9178"/>
                </a:solidFill>
                <a:latin typeface="Consolas" panose="020B0609020204030204" pitchFamily="49" charset="0"/>
              </a:rPr>
              <a:t>"B"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&gt;;</a:t>
            </a:r>
          </a:p>
          <a:p>
            <a:r>
              <a:rPr lang="de-CH" sz="2000" dirty="0">
                <a:solidFill>
                  <a:srgbClr val="569CD6"/>
                </a:solidFill>
                <a:latin typeface="Consolas" panose="020B0609020204030204" pitchFamily="49" charset="0"/>
              </a:rPr>
              <a:t>type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S2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de-CH" sz="2000" dirty="0" err="1">
                <a:solidFill>
                  <a:srgbClr val="4EC9B0"/>
                </a:solidFill>
                <a:latin typeface="Consolas" panose="020B0609020204030204" pitchFamily="49" charset="0"/>
              </a:rPr>
              <a:t>Sum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de-CH" sz="2000" dirty="0">
                <a:solidFill>
                  <a:srgbClr val="CE9178"/>
                </a:solidFill>
                <a:latin typeface="Consolas" panose="020B0609020204030204" pitchFamily="49" charset="0"/>
              </a:rPr>
              <a:t>"B"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de-CH" sz="2000" dirty="0">
                <a:solidFill>
                  <a:srgbClr val="CE9178"/>
                </a:solidFill>
                <a:latin typeface="Consolas" panose="020B0609020204030204" pitchFamily="49" charset="0"/>
              </a:rPr>
              <a:t>"A"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&gt;;</a:t>
            </a:r>
          </a:p>
          <a:p>
            <a:b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de-CH" sz="2000" dirty="0" err="1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de-CH" sz="2000" dirty="0" err="1">
                <a:solidFill>
                  <a:srgbClr val="DCDCAA"/>
                </a:solidFill>
                <a:latin typeface="Consolas" panose="020B0609020204030204" pitchFamily="49" charset="0"/>
              </a:rPr>
              <a:t>swapSum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de-CH" sz="2000" dirty="0">
                <a:solidFill>
                  <a:srgbClr val="9CDCFE"/>
                </a:solidFill>
                <a:latin typeface="Consolas" panose="020B0609020204030204" pitchFamily="49" charset="0"/>
              </a:rPr>
              <a:t>s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de-CH" sz="2000" dirty="0" err="1">
                <a:solidFill>
                  <a:srgbClr val="4EC9B0"/>
                </a:solidFill>
                <a:latin typeface="Consolas" panose="020B0609020204030204" pitchFamily="49" charset="0"/>
              </a:rPr>
              <a:t>Sum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de-CH" sz="2000" dirty="0">
                <a:solidFill>
                  <a:srgbClr val="CE9178"/>
                </a:solidFill>
                <a:latin typeface="Consolas" panose="020B0609020204030204" pitchFamily="49" charset="0"/>
              </a:rPr>
              <a:t>"A"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de-CH" sz="2000" dirty="0">
                <a:solidFill>
                  <a:srgbClr val="CE9178"/>
                </a:solidFill>
                <a:latin typeface="Consolas" panose="020B0609020204030204" pitchFamily="49" charset="0"/>
              </a:rPr>
              <a:t>"B"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&gt;): </a:t>
            </a:r>
            <a:r>
              <a:rPr lang="de-CH" sz="2000" dirty="0" err="1">
                <a:solidFill>
                  <a:srgbClr val="4EC9B0"/>
                </a:solidFill>
                <a:latin typeface="Consolas" panose="020B0609020204030204" pitchFamily="49" charset="0"/>
              </a:rPr>
              <a:t>Sum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de-CH" sz="2000" dirty="0">
                <a:solidFill>
                  <a:srgbClr val="CE9178"/>
                </a:solidFill>
                <a:latin typeface="Consolas" panose="020B0609020204030204" pitchFamily="49" charset="0"/>
              </a:rPr>
              <a:t>"B"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de-CH" sz="2000" dirty="0">
                <a:solidFill>
                  <a:srgbClr val="CE9178"/>
                </a:solidFill>
                <a:latin typeface="Consolas" panose="020B0609020204030204" pitchFamily="49" charset="0"/>
              </a:rPr>
              <a:t>"A"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&gt; {</a:t>
            </a:r>
          </a:p>
          <a:p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de-CH" sz="2000" dirty="0" err="1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de-CH" sz="2000" dirty="0" err="1">
                <a:solidFill>
                  <a:srgbClr val="9CDCFE"/>
                </a:solidFill>
                <a:latin typeface="Consolas" panose="020B0609020204030204" pitchFamily="49" charset="0"/>
              </a:rPr>
              <a:t>s</a:t>
            </a:r>
            <a:r>
              <a:rPr lang="de-CH" sz="2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de-CH" sz="2000" dirty="0" err="1">
                <a:solidFill>
                  <a:srgbClr val="9CDCFE"/>
                </a:solidFill>
                <a:latin typeface="Consolas" panose="020B0609020204030204" pitchFamily="49" charset="0"/>
              </a:rPr>
              <a:t>type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 == </a:t>
            </a:r>
            <a:r>
              <a:rPr lang="de-CH" sz="20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de-CH" sz="2000" dirty="0" err="1">
                <a:solidFill>
                  <a:srgbClr val="CE9178"/>
                </a:solidFill>
                <a:latin typeface="Consolas" panose="020B0609020204030204" pitchFamily="49" charset="0"/>
              </a:rPr>
              <a:t>Left</a:t>
            </a:r>
            <a:r>
              <a:rPr lang="de-CH" sz="20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endParaRPr lang="de-CH" sz="2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? { </a:t>
            </a:r>
            <a:r>
              <a:rPr lang="de-CH" sz="2000" dirty="0">
                <a:solidFill>
                  <a:srgbClr val="9CDCFE"/>
                </a:solidFill>
                <a:latin typeface="Consolas" panose="020B0609020204030204" pitchFamily="49" charset="0"/>
              </a:rPr>
              <a:t>type: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de-CH" sz="2000" dirty="0">
                <a:solidFill>
                  <a:srgbClr val="CE9178"/>
                </a:solidFill>
                <a:latin typeface="Consolas" panose="020B0609020204030204" pitchFamily="49" charset="0"/>
              </a:rPr>
              <a:t>"Right"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de-CH" sz="2000" dirty="0" err="1">
                <a:solidFill>
                  <a:srgbClr val="9CDCFE"/>
                </a:solidFill>
                <a:latin typeface="Consolas" panose="020B0609020204030204" pitchFamily="49" charset="0"/>
              </a:rPr>
              <a:t>val</a:t>
            </a:r>
            <a:r>
              <a:rPr lang="de-CH" sz="20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de-CH" sz="2000" dirty="0" err="1">
                <a:solidFill>
                  <a:srgbClr val="9CDCFE"/>
                </a:solidFill>
                <a:latin typeface="Consolas" panose="020B0609020204030204" pitchFamily="49" charset="0"/>
              </a:rPr>
              <a:t>s</a:t>
            </a:r>
            <a:r>
              <a:rPr lang="de-CH" sz="2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de-CH" sz="2000" dirty="0" err="1">
                <a:solidFill>
                  <a:srgbClr val="9CDCFE"/>
                </a:solidFill>
                <a:latin typeface="Consolas" panose="020B0609020204030204" pitchFamily="49" charset="0"/>
              </a:rPr>
              <a:t>val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 }</a:t>
            </a:r>
          </a:p>
          <a:p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: { </a:t>
            </a:r>
            <a:r>
              <a:rPr lang="de-CH" sz="2000" dirty="0">
                <a:solidFill>
                  <a:srgbClr val="9CDCFE"/>
                </a:solidFill>
                <a:latin typeface="Consolas" panose="020B0609020204030204" pitchFamily="49" charset="0"/>
              </a:rPr>
              <a:t>type: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de-CH" sz="20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de-CH" sz="2000" dirty="0" err="1">
                <a:solidFill>
                  <a:srgbClr val="CE9178"/>
                </a:solidFill>
                <a:latin typeface="Consolas" panose="020B0609020204030204" pitchFamily="49" charset="0"/>
              </a:rPr>
              <a:t>Left</a:t>
            </a:r>
            <a:r>
              <a:rPr lang="de-CH" sz="20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de-CH" sz="2000" dirty="0" err="1">
                <a:solidFill>
                  <a:srgbClr val="9CDCFE"/>
                </a:solidFill>
                <a:latin typeface="Consolas" panose="020B0609020204030204" pitchFamily="49" charset="0"/>
              </a:rPr>
              <a:t>val</a:t>
            </a:r>
            <a:r>
              <a:rPr lang="de-CH" sz="20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de-CH" sz="2000" dirty="0" err="1">
                <a:solidFill>
                  <a:srgbClr val="9CDCFE"/>
                </a:solidFill>
                <a:latin typeface="Consolas" panose="020B0609020204030204" pitchFamily="49" charset="0"/>
              </a:rPr>
              <a:t>s</a:t>
            </a:r>
            <a:r>
              <a:rPr lang="de-CH" sz="2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de-CH" sz="2000" dirty="0" err="1">
                <a:solidFill>
                  <a:srgbClr val="9CDCFE"/>
                </a:solidFill>
                <a:latin typeface="Consolas" panose="020B0609020204030204" pitchFamily="49" charset="0"/>
              </a:rPr>
              <a:t>val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 };</a:t>
            </a:r>
          </a:p>
          <a:p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    }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391B97C-01C3-4A31-954D-0A27BD2C0959}"/>
              </a:ext>
            </a:extLst>
          </p:cNvPr>
          <p:cNvSpPr/>
          <p:nvPr/>
        </p:nvSpPr>
        <p:spPr>
          <a:xfrm>
            <a:off x="424518" y="5422369"/>
            <a:ext cx="10341293" cy="132343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none">
            <a:spAutoFit/>
          </a:bodyPr>
          <a:lstStyle/>
          <a:p>
            <a:r>
              <a:rPr lang="de-CH" sz="2000" dirty="0" err="1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de-CH" sz="2000" dirty="0">
                <a:solidFill>
                  <a:srgbClr val="4FC1FF"/>
                </a:solidFill>
                <a:latin typeface="Consolas" panose="020B0609020204030204" pitchFamily="49" charset="0"/>
              </a:rPr>
              <a:t>s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de-CH" sz="2000" dirty="0" err="1">
                <a:solidFill>
                  <a:srgbClr val="4EC9B0"/>
                </a:solidFill>
                <a:latin typeface="Consolas" panose="020B0609020204030204" pitchFamily="49" charset="0"/>
              </a:rPr>
              <a:t>Sum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de-CH" sz="2000" dirty="0" err="1">
                <a:solidFill>
                  <a:srgbClr val="4EC9B0"/>
                </a:solidFill>
                <a:latin typeface="Consolas" panose="020B0609020204030204" pitchFamily="49" charset="0"/>
              </a:rPr>
              <a:t>string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de-CH" sz="2000" dirty="0" err="1">
                <a:solidFill>
                  <a:srgbClr val="4EC9B0"/>
                </a:solidFill>
                <a:latin typeface="Consolas" panose="020B0609020204030204" pitchFamily="49" charset="0"/>
              </a:rPr>
              <a:t>never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&gt; = { </a:t>
            </a:r>
            <a:r>
              <a:rPr lang="de-CH" sz="2000" dirty="0">
                <a:solidFill>
                  <a:srgbClr val="9CDCFE"/>
                </a:solidFill>
                <a:latin typeface="Consolas" panose="020B0609020204030204" pitchFamily="49" charset="0"/>
              </a:rPr>
              <a:t>type: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de-CH" sz="20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de-CH" sz="2000" dirty="0" err="1">
                <a:solidFill>
                  <a:srgbClr val="CE9178"/>
                </a:solidFill>
                <a:latin typeface="Consolas" panose="020B0609020204030204" pitchFamily="49" charset="0"/>
              </a:rPr>
              <a:t>Left</a:t>
            </a:r>
            <a:r>
              <a:rPr lang="de-CH" sz="20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de-CH" sz="2000" dirty="0" err="1">
                <a:solidFill>
                  <a:srgbClr val="9CDCFE"/>
                </a:solidFill>
                <a:latin typeface="Consolas" panose="020B0609020204030204" pitchFamily="49" charset="0"/>
              </a:rPr>
              <a:t>val</a:t>
            </a:r>
            <a:r>
              <a:rPr lang="de-CH" sz="20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de-CH" sz="20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de-CH" sz="2000" dirty="0" err="1">
                <a:solidFill>
                  <a:srgbClr val="CE9178"/>
                </a:solidFill>
                <a:latin typeface="Consolas" panose="020B0609020204030204" pitchFamily="49" charset="0"/>
              </a:rPr>
              <a:t>foo</a:t>
            </a:r>
            <a:r>
              <a:rPr lang="de-CH" sz="20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};</a:t>
            </a:r>
          </a:p>
          <a:p>
            <a:b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de-CH" sz="2000" dirty="0" err="1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de-CH" sz="2000" dirty="0">
                <a:solidFill>
                  <a:srgbClr val="DCDCAA"/>
                </a:solidFill>
                <a:latin typeface="Consolas" panose="020B0609020204030204" pitchFamily="49" charset="0"/>
              </a:rPr>
              <a:t>roh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 = &lt;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T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&gt;(</a:t>
            </a:r>
            <a:r>
              <a:rPr lang="de-CH" sz="2000" dirty="0">
                <a:solidFill>
                  <a:srgbClr val="9CDCFE"/>
                </a:solidFill>
                <a:latin typeface="Consolas" panose="020B0609020204030204" pitchFamily="49" charset="0"/>
              </a:rPr>
              <a:t>x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de-CH" sz="2000" dirty="0" err="1">
                <a:solidFill>
                  <a:srgbClr val="4EC9B0"/>
                </a:solidFill>
                <a:latin typeface="Consolas" panose="020B0609020204030204" pitchFamily="49" charset="0"/>
              </a:rPr>
              <a:t>Sum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T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de-CH" sz="2000" dirty="0" err="1">
                <a:solidFill>
                  <a:srgbClr val="4EC9B0"/>
                </a:solidFill>
                <a:latin typeface="Consolas" panose="020B0609020204030204" pitchFamily="49" charset="0"/>
              </a:rPr>
              <a:t>never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&gt;): 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T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de-CH" sz="2000" dirty="0">
                <a:solidFill>
                  <a:srgbClr val="569CD6"/>
                </a:solidFill>
                <a:latin typeface="Consolas" panose="020B0609020204030204" pitchFamily="49" charset="0"/>
              </a:rPr>
              <a:t>=&gt;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de-CH" sz="2000" dirty="0" err="1">
                <a:solidFill>
                  <a:srgbClr val="9CDCFE"/>
                </a:solidFill>
                <a:latin typeface="Consolas" panose="020B0609020204030204" pitchFamily="49" charset="0"/>
              </a:rPr>
              <a:t>x</a:t>
            </a:r>
            <a:r>
              <a:rPr lang="de-CH" sz="2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de-CH" sz="2000" dirty="0" err="1">
                <a:solidFill>
                  <a:srgbClr val="9CDCFE"/>
                </a:solidFill>
                <a:latin typeface="Consolas" panose="020B0609020204030204" pitchFamily="49" charset="0"/>
              </a:rPr>
              <a:t>val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de-CH" sz="2000" dirty="0" err="1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de-CH" sz="2000" dirty="0" err="1">
                <a:solidFill>
                  <a:srgbClr val="DCDCAA"/>
                </a:solidFill>
                <a:latin typeface="Consolas" panose="020B0609020204030204" pitchFamily="49" charset="0"/>
              </a:rPr>
              <a:t>roh_inv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 = &lt;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T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&gt;(</a:t>
            </a:r>
            <a:r>
              <a:rPr lang="de-CH" sz="2000" dirty="0">
                <a:solidFill>
                  <a:srgbClr val="9CDCFE"/>
                </a:solidFill>
                <a:latin typeface="Consolas" panose="020B0609020204030204" pitchFamily="49" charset="0"/>
              </a:rPr>
              <a:t>x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T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): </a:t>
            </a:r>
            <a:r>
              <a:rPr lang="de-CH" sz="2000" dirty="0" err="1">
                <a:solidFill>
                  <a:srgbClr val="4EC9B0"/>
                </a:solidFill>
                <a:latin typeface="Consolas" panose="020B0609020204030204" pitchFamily="49" charset="0"/>
              </a:rPr>
              <a:t>Sum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T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de-CH" sz="2000" dirty="0" err="1">
                <a:solidFill>
                  <a:srgbClr val="4EC9B0"/>
                </a:solidFill>
                <a:latin typeface="Consolas" panose="020B0609020204030204" pitchFamily="49" charset="0"/>
              </a:rPr>
              <a:t>never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&gt; </a:t>
            </a:r>
            <a:r>
              <a:rPr lang="de-CH" sz="2000" dirty="0">
                <a:solidFill>
                  <a:srgbClr val="569CD6"/>
                </a:solidFill>
                <a:latin typeface="Consolas" panose="020B0609020204030204" pitchFamily="49" charset="0"/>
              </a:rPr>
              <a:t>=&gt;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 ({ </a:t>
            </a:r>
            <a:r>
              <a:rPr lang="de-CH" sz="2000" dirty="0">
                <a:solidFill>
                  <a:srgbClr val="9CDCFE"/>
                </a:solidFill>
                <a:latin typeface="Consolas" panose="020B0609020204030204" pitchFamily="49" charset="0"/>
              </a:rPr>
              <a:t>type: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de-CH" sz="20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de-CH" sz="2000" dirty="0" err="1">
                <a:solidFill>
                  <a:srgbClr val="CE9178"/>
                </a:solidFill>
                <a:latin typeface="Consolas" panose="020B0609020204030204" pitchFamily="49" charset="0"/>
              </a:rPr>
              <a:t>Left</a:t>
            </a:r>
            <a:r>
              <a:rPr lang="de-CH" sz="20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de-CH" sz="2000" dirty="0" err="1">
                <a:solidFill>
                  <a:srgbClr val="9CDCFE"/>
                </a:solidFill>
                <a:latin typeface="Consolas" panose="020B0609020204030204" pitchFamily="49" charset="0"/>
              </a:rPr>
              <a:t>val</a:t>
            </a:r>
            <a:r>
              <a:rPr lang="de-CH" sz="20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de-CH" sz="2000" dirty="0">
                <a:solidFill>
                  <a:srgbClr val="9CDCFE"/>
                </a:solidFill>
                <a:latin typeface="Consolas" panose="020B0609020204030204" pitchFamily="49" charset="0"/>
              </a:rPr>
              <a:t>x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 });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A24AD0B-D569-454B-8C5F-A26F2759C010}"/>
                  </a:ext>
                </a:extLst>
              </p:cNvPr>
              <p:cNvSpPr txBox="1"/>
              <p:nvPr/>
            </p:nvSpPr>
            <p:spPr>
              <a:xfrm>
                <a:off x="3297485" y="4852983"/>
                <a:ext cx="166135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CH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de-CH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Ø</m:t>
                      </m:r>
                      <m:r>
                        <a:rPr lang="de-CH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de-CH" sz="2800" i="1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GB" sz="2800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A24AD0B-D569-454B-8C5F-A26F2759C0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7485" y="4852983"/>
                <a:ext cx="1661352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5A89313D-BC83-4002-9562-16CF17FD22EB}"/>
              </a:ext>
            </a:extLst>
          </p:cNvPr>
          <p:cNvSpPr/>
          <p:nvPr/>
        </p:nvSpPr>
        <p:spPr>
          <a:xfrm>
            <a:off x="424518" y="4283596"/>
            <a:ext cx="227979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CH" sz="2800" dirty="0" err="1">
                <a:latin typeface="Roboto" panose="02000000000000000000" pitchFamily="2" charset="0"/>
                <a:ea typeface="Roboto" panose="02000000000000000000" pitchFamily="2" charset="0"/>
              </a:rPr>
              <a:t>Associativity</a:t>
            </a:r>
            <a:r>
              <a:rPr lang="de-CH" dirty="0"/>
              <a:t>:</a:t>
            </a:r>
            <a:endParaRPr lang="en-GB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FAF7476-C19E-40CA-B818-482E7EBE6762}"/>
              </a:ext>
            </a:extLst>
          </p:cNvPr>
          <p:cNvSpPr/>
          <p:nvPr/>
        </p:nvSpPr>
        <p:spPr>
          <a:xfrm>
            <a:off x="424518" y="4806816"/>
            <a:ext cx="282962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CH" sz="2800" dirty="0">
                <a:latin typeface="Roboto" panose="02000000000000000000" pitchFamily="2" charset="0"/>
                <a:ea typeface="Roboto" panose="02000000000000000000" pitchFamily="2" charset="0"/>
              </a:rPr>
              <a:t>Neutral-Element:</a:t>
            </a:r>
            <a:endParaRPr lang="en-GB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9803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 animBg="1"/>
      <p:bldP spid="10" grpId="0"/>
      <p:bldP spid="11" grpId="0"/>
      <p:bldP spid="12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24AEF0-80B7-446B-A686-B8879FCCB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Type Algebra: Distributivity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4261CB-6544-4A3B-A4B3-6DF760A61C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B01282E-15C5-4976-BC96-5A9194187A10}"/>
              </a:ext>
            </a:extLst>
          </p:cNvPr>
          <p:cNvSpPr/>
          <p:nvPr/>
        </p:nvSpPr>
        <p:spPr>
          <a:xfrm>
            <a:off x="268309" y="1168909"/>
            <a:ext cx="11655380" cy="563231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de-CH" sz="2000" dirty="0">
                <a:solidFill>
                  <a:srgbClr val="569CD6"/>
                </a:solidFill>
                <a:latin typeface="Consolas" panose="020B0609020204030204" pitchFamily="49" charset="0"/>
              </a:rPr>
              <a:t>type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X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A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B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C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&gt; = [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A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de-CH" sz="2000" dirty="0" err="1">
                <a:solidFill>
                  <a:srgbClr val="4EC9B0"/>
                </a:solidFill>
                <a:latin typeface="Consolas" panose="020B0609020204030204" pitchFamily="49" charset="0"/>
              </a:rPr>
              <a:t>Either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B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C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&gt;];</a:t>
            </a:r>
          </a:p>
          <a:p>
            <a:r>
              <a:rPr lang="de-CH" sz="2000" dirty="0">
                <a:solidFill>
                  <a:srgbClr val="569CD6"/>
                </a:solidFill>
                <a:latin typeface="Consolas" panose="020B0609020204030204" pitchFamily="49" charset="0"/>
              </a:rPr>
              <a:t>type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Y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A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B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C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&gt; = </a:t>
            </a:r>
            <a:r>
              <a:rPr lang="de-CH" sz="2000" dirty="0" err="1">
                <a:solidFill>
                  <a:srgbClr val="4EC9B0"/>
                </a:solidFill>
                <a:latin typeface="Consolas" panose="020B0609020204030204" pitchFamily="49" charset="0"/>
              </a:rPr>
              <a:t>Either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&lt;[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A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B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], [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A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C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]&gt;</a:t>
            </a:r>
          </a:p>
          <a:p>
            <a:b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de-CH" sz="2000" dirty="0" err="1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sz="2000" dirty="0" err="1">
                <a:solidFill>
                  <a:srgbClr val="DCDCAA"/>
                </a:solidFill>
                <a:latin typeface="Consolas" panose="020B0609020204030204" pitchFamily="49" charset="0"/>
              </a:rPr>
              <a:t>prodToSum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A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B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C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&gt;([</a:t>
            </a:r>
            <a:r>
              <a:rPr lang="de-CH" sz="2000" dirty="0">
                <a:solidFill>
                  <a:srgbClr val="9CDCFE"/>
                </a:solidFill>
                <a:latin typeface="Consolas" panose="020B0609020204030204" pitchFamily="49" charset="0"/>
              </a:rPr>
              <a:t>x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de-CH" sz="2000" dirty="0">
                <a:solidFill>
                  <a:srgbClr val="9CDCFE"/>
                </a:solidFill>
                <a:latin typeface="Consolas" panose="020B0609020204030204" pitchFamily="49" charset="0"/>
              </a:rPr>
              <a:t>y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]: [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A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de-CH" sz="2000" dirty="0" err="1">
                <a:solidFill>
                  <a:srgbClr val="4EC9B0"/>
                </a:solidFill>
                <a:latin typeface="Consolas" panose="020B0609020204030204" pitchFamily="49" charset="0"/>
              </a:rPr>
              <a:t>Either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B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C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&gt;]): </a:t>
            </a:r>
            <a:r>
              <a:rPr lang="de-CH" sz="2000" dirty="0" err="1">
                <a:solidFill>
                  <a:srgbClr val="4EC9B0"/>
                </a:solidFill>
                <a:latin typeface="Consolas" panose="020B0609020204030204" pitchFamily="49" charset="0"/>
              </a:rPr>
              <a:t>Either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&lt;[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A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B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], [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A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C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]&gt; {</a:t>
            </a:r>
          </a:p>
          <a:p>
            <a:r>
              <a:rPr lang="de-CH" sz="2000" dirty="0">
                <a:solidFill>
                  <a:srgbClr val="C586C0"/>
                </a:solidFill>
                <a:latin typeface="Consolas" panose="020B0609020204030204" pitchFamily="49" charset="0"/>
              </a:rPr>
              <a:t>  </a:t>
            </a:r>
            <a:r>
              <a:rPr lang="de-CH" sz="2000" dirty="0" err="1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de-CH" sz="2000" dirty="0" err="1">
                <a:solidFill>
                  <a:srgbClr val="9CDCFE"/>
                </a:solidFill>
                <a:latin typeface="Consolas" panose="020B0609020204030204" pitchFamily="49" charset="0"/>
              </a:rPr>
              <a:t>e</a:t>
            </a:r>
            <a:r>
              <a:rPr lang="de-CH" sz="2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de-CH" sz="2000" dirty="0" err="1">
                <a:solidFill>
                  <a:srgbClr val="9CDCFE"/>
                </a:solidFill>
                <a:latin typeface="Consolas" panose="020B0609020204030204" pitchFamily="49" charset="0"/>
              </a:rPr>
              <a:t>type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=== </a:t>
            </a:r>
            <a:r>
              <a:rPr lang="de-CH" sz="20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de-CH" sz="2000" dirty="0" err="1">
                <a:solidFill>
                  <a:srgbClr val="CE9178"/>
                </a:solidFill>
                <a:latin typeface="Consolas" panose="020B0609020204030204" pitchFamily="49" charset="0"/>
              </a:rPr>
              <a:t>Left</a:t>
            </a:r>
            <a:r>
              <a:rPr lang="de-CH" sz="20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de-CH" sz="2000" dirty="0">
                <a:solidFill>
                  <a:srgbClr val="C586C0"/>
                </a:solidFill>
                <a:latin typeface="Consolas" panose="020B0609020204030204" pitchFamily="49" charset="0"/>
              </a:rPr>
              <a:t>    </a:t>
            </a:r>
            <a:r>
              <a:rPr lang="de-CH" sz="2000" dirty="0" err="1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{ </a:t>
            </a:r>
            <a:r>
              <a:rPr lang="de-CH" sz="2000" dirty="0">
                <a:solidFill>
                  <a:srgbClr val="9CDCFE"/>
                </a:solidFill>
                <a:latin typeface="Consolas" panose="020B0609020204030204" pitchFamily="49" charset="0"/>
              </a:rPr>
              <a:t>type: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sz="20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de-CH" sz="2000" dirty="0" err="1">
                <a:solidFill>
                  <a:srgbClr val="CE9178"/>
                </a:solidFill>
                <a:latin typeface="Consolas" panose="020B0609020204030204" pitchFamily="49" charset="0"/>
              </a:rPr>
              <a:t>Left</a:t>
            </a:r>
            <a:r>
              <a:rPr lang="de-CH" sz="20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de-CH" sz="2000" dirty="0" err="1">
                <a:solidFill>
                  <a:srgbClr val="9CDCFE"/>
                </a:solidFill>
                <a:latin typeface="Consolas" panose="020B0609020204030204" pitchFamily="49" charset="0"/>
              </a:rPr>
              <a:t>val</a:t>
            </a:r>
            <a:r>
              <a:rPr lang="de-CH" sz="20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[</a:t>
            </a:r>
            <a:r>
              <a:rPr lang="de-CH" sz="2000" dirty="0">
                <a:solidFill>
                  <a:srgbClr val="9CDCFE"/>
                </a:solidFill>
                <a:latin typeface="Consolas" panose="020B0609020204030204" pitchFamily="49" charset="0"/>
              </a:rPr>
              <a:t>x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de-CH" sz="2000" dirty="0" err="1">
                <a:solidFill>
                  <a:srgbClr val="9CDCFE"/>
                </a:solidFill>
                <a:latin typeface="Consolas" panose="020B0609020204030204" pitchFamily="49" charset="0"/>
              </a:rPr>
              <a:t>y</a:t>
            </a:r>
            <a:r>
              <a:rPr lang="de-CH" sz="2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de-CH" sz="2000" dirty="0" err="1">
                <a:solidFill>
                  <a:srgbClr val="9CDCFE"/>
                </a:solidFill>
                <a:latin typeface="Consolas" panose="020B0609020204030204" pitchFamily="49" charset="0"/>
              </a:rPr>
              <a:t>val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] }</a:t>
            </a:r>
          </a:p>
          <a:p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 } </a:t>
            </a:r>
            <a:r>
              <a:rPr lang="de-CH" sz="2000" dirty="0" err="1">
                <a:solidFill>
                  <a:srgbClr val="C586C0"/>
                </a:solidFill>
                <a:latin typeface="Consolas" panose="020B0609020204030204" pitchFamily="49" charset="0"/>
              </a:rPr>
              <a:t>else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de-CH" sz="2000" dirty="0">
                <a:solidFill>
                  <a:srgbClr val="C586C0"/>
                </a:solidFill>
                <a:latin typeface="Consolas" panose="020B0609020204030204" pitchFamily="49" charset="0"/>
              </a:rPr>
              <a:t>    </a:t>
            </a:r>
            <a:r>
              <a:rPr lang="de-CH" sz="2000" dirty="0" err="1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{ </a:t>
            </a:r>
            <a:r>
              <a:rPr lang="de-CH" sz="2000" dirty="0">
                <a:solidFill>
                  <a:srgbClr val="9CDCFE"/>
                </a:solidFill>
                <a:latin typeface="Consolas" panose="020B0609020204030204" pitchFamily="49" charset="0"/>
              </a:rPr>
              <a:t>type: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sz="2000" dirty="0">
                <a:solidFill>
                  <a:srgbClr val="CE9178"/>
                </a:solidFill>
                <a:latin typeface="Consolas" panose="020B0609020204030204" pitchFamily="49" charset="0"/>
              </a:rPr>
              <a:t>"Right"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de-CH" sz="2000" dirty="0" err="1">
                <a:solidFill>
                  <a:srgbClr val="9CDCFE"/>
                </a:solidFill>
                <a:latin typeface="Consolas" panose="020B0609020204030204" pitchFamily="49" charset="0"/>
              </a:rPr>
              <a:t>val</a:t>
            </a:r>
            <a:r>
              <a:rPr lang="de-CH" sz="20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[</a:t>
            </a:r>
            <a:r>
              <a:rPr lang="de-CH" sz="2000" dirty="0">
                <a:solidFill>
                  <a:srgbClr val="9CDCFE"/>
                </a:solidFill>
                <a:latin typeface="Consolas" panose="020B0609020204030204" pitchFamily="49" charset="0"/>
              </a:rPr>
              <a:t>x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de-CH" sz="2000" dirty="0" err="1">
                <a:solidFill>
                  <a:srgbClr val="9CDCFE"/>
                </a:solidFill>
                <a:latin typeface="Consolas" panose="020B0609020204030204" pitchFamily="49" charset="0"/>
              </a:rPr>
              <a:t>y</a:t>
            </a:r>
            <a:r>
              <a:rPr lang="de-CH" sz="2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de-CH" sz="2000" dirty="0" err="1">
                <a:solidFill>
                  <a:srgbClr val="9CDCFE"/>
                </a:solidFill>
                <a:latin typeface="Consolas" panose="020B0609020204030204" pitchFamily="49" charset="0"/>
              </a:rPr>
              <a:t>val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] }</a:t>
            </a:r>
          </a:p>
          <a:p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 }</a:t>
            </a:r>
          </a:p>
          <a:p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b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de-CH" sz="2000" dirty="0" err="1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sz="2000" dirty="0" err="1">
                <a:solidFill>
                  <a:srgbClr val="DCDCAA"/>
                </a:solidFill>
                <a:latin typeface="Consolas" panose="020B0609020204030204" pitchFamily="49" charset="0"/>
              </a:rPr>
              <a:t>sumToProd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A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B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C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&gt;(</a:t>
            </a:r>
            <a:r>
              <a:rPr lang="de-CH" sz="2000" dirty="0">
                <a:solidFill>
                  <a:srgbClr val="9CDCFE"/>
                </a:solidFill>
                <a:latin typeface="Consolas" panose="020B0609020204030204" pitchFamily="49" charset="0"/>
              </a:rPr>
              <a:t>x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de-CH" sz="2000" dirty="0" err="1">
                <a:solidFill>
                  <a:srgbClr val="4EC9B0"/>
                </a:solidFill>
                <a:latin typeface="Consolas" panose="020B0609020204030204" pitchFamily="49" charset="0"/>
              </a:rPr>
              <a:t>Either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&lt;[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A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B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], [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A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C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]&gt;): [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A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de-CH" sz="2000" dirty="0" err="1">
                <a:solidFill>
                  <a:srgbClr val="4EC9B0"/>
                </a:solidFill>
                <a:latin typeface="Consolas" panose="020B0609020204030204" pitchFamily="49" charset="0"/>
              </a:rPr>
              <a:t>Either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B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C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&gt;] {</a:t>
            </a:r>
          </a:p>
          <a:p>
            <a:r>
              <a:rPr lang="de-CH" sz="2000" dirty="0">
                <a:solidFill>
                  <a:srgbClr val="C586C0"/>
                </a:solidFill>
                <a:latin typeface="Consolas" panose="020B0609020204030204" pitchFamily="49" charset="0"/>
              </a:rPr>
              <a:t>  </a:t>
            </a:r>
            <a:r>
              <a:rPr lang="de-CH" sz="2000" dirty="0" err="1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de-CH" sz="2000" dirty="0" err="1">
                <a:solidFill>
                  <a:srgbClr val="9CDCFE"/>
                </a:solidFill>
                <a:latin typeface="Consolas" panose="020B0609020204030204" pitchFamily="49" charset="0"/>
              </a:rPr>
              <a:t>x</a:t>
            </a:r>
            <a:r>
              <a:rPr lang="de-CH" sz="2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de-CH" sz="2000" dirty="0" err="1">
                <a:solidFill>
                  <a:srgbClr val="9CDCFE"/>
                </a:solidFill>
                <a:latin typeface="Consolas" panose="020B0609020204030204" pitchFamily="49" charset="0"/>
              </a:rPr>
              <a:t>type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=== </a:t>
            </a:r>
            <a:r>
              <a:rPr lang="de-CH" sz="20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de-CH" sz="2000" dirty="0" err="1">
                <a:solidFill>
                  <a:srgbClr val="CE9178"/>
                </a:solidFill>
                <a:latin typeface="Consolas" panose="020B0609020204030204" pitchFamily="49" charset="0"/>
              </a:rPr>
              <a:t>Left</a:t>
            </a:r>
            <a:r>
              <a:rPr lang="de-CH" sz="20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de-CH" sz="2000" dirty="0">
                <a:solidFill>
                  <a:srgbClr val="C586C0"/>
                </a:solidFill>
                <a:latin typeface="Consolas" panose="020B0609020204030204" pitchFamily="49" charset="0"/>
              </a:rPr>
              <a:t>    </a:t>
            </a:r>
            <a:r>
              <a:rPr lang="de-CH" sz="2000" dirty="0" err="1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[</a:t>
            </a:r>
            <a:r>
              <a:rPr lang="de-CH" sz="2000" dirty="0" err="1">
                <a:solidFill>
                  <a:srgbClr val="9CDCFE"/>
                </a:solidFill>
                <a:latin typeface="Consolas" panose="020B0609020204030204" pitchFamily="49" charset="0"/>
              </a:rPr>
              <a:t>x</a:t>
            </a:r>
            <a:r>
              <a:rPr lang="de-CH" sz="2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de-CH" sz="2000" dirty="0" err="1">
                <a:solidFill>
                  <a:srgbClr val="9CDCFE"/>
                </a:solidFill>
                <a:latin typeface="Consolas" panose="020B0609020204030204" pitchFamily="49" charset="0"/>
              </a:rPr>
              <a:t>val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[</a:t>
            </a:r>
            <a:r>
              <a:rPr lang="de-CH" sz="20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], { </a:t>
            </a:r>
            <a:r>
              <a:rPr lang="de-CH" sz="2000" dirty="0">
                <a:solidFill>
                  <a:srgbClr val="9CDCFE"/>
                </a:solidFill>
                <a:latin typeface="Consolas" panose="020B0609020204030204" pitchFamily="49" charset="0"/>
              </a:rPr>
              <a:t>type: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sz="20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de-CH" sz="2000" dirty="0" err="1">
                <a:solidFill>
                  <a:srgbClr val="CE9178"/>
                </a:solidFill>
                <a:latin typeface="Consolas" panose="020B0609020204030204" pitchFamily="49" charset="0"/>
              </a:rPr>
              <a:t>Left</a:t>
            </a:r>
            <a:r>
              <a:rPr lang="de-CH" sz="20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de-CH" sz="2000" dirty="0" err="1">
                <a:solidFill>
                  <a:srgbClr val="9CDCFE"/>
                </a:solidFill>
                <a:latin typeface="Consolas" panose="020B0609020204030204" pitchFamily="49" charset="0"/>
              </a:rPr>
              <a:t>val</a:t>
            </a:r>
            <a:r>
              <a:rPr lang="de-CH" sz="20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sz="2000" dirty="0" err="1">
                <a:solidFill>
                  <a:srgbClr val="9CDCFE"/>
                </a:solidFill>
                <a:latin typeface="Consolas" panose="020B0609020204030204" pitchFamily="49" charset="0"/>
              </a:rPr>
              <a:t>y</a:t>
            </a:r>
            <a:r>
              <a:rPr lang="de-CH" sz="2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de-CH" sz="2000" dirty="0" err="1">
                <a:solidFill>
                  <a:srgbClr val="9CDCFE"/>
                </a:solidFill>
                <a:latin typeface="Consolas" panose="020B0609020204030204" pitchFamily="49" charset="0"/>
              </a:rPr>
              <a:t>val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[</a:t>
            </a:r>
            <a:r>
              <a:rPr lang="de-CH" sz="2000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] }]</a:t>
            </a:r>
          </a:p>
          <a:p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 } </a:t>
            </a:r>
            <a:r>
              <a:rPr lang="de-CH" sz="2000" dirty="0" err="1">
                <a:solidFill>
                  <a:srgbClr val="C586C0"/>
                </a:solidFill>
                <a:latin typeface="Consolas" panose="020B0609020204030204" pitchFamily="49" charset="0"/>
              </a:rPr>
              <a:t>else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de-CH" sz="2000" dirty="0">
                <a:solidFill>
                  <a:srgbClr val="C586C0"/>
                </a:solidFill>
                <a:latin typeface="Consolas" panose="020B0609020204030204" pitchFamily="49" charset="0"/>
              </a:rPr>
              <a:t>    </a:t>
            </a:r>
            <a:r>
              <a:rPr lang="de-CH" sz="2000" dirty="0" err="1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[</a:t>
            </a:r>
            <a:r>
              <a:rPr lang="de-CH" sz="2000" dirty="0" err="1">
                <a:solidFill>
                  <a:srgbClr val="9CDCFE"/>
                </a:solidFill>
                <a:latin typeface="Consolas" panose="020B0609020204030204" pitchFamily="49" charset="0"/>
              </a:rPr>
              <a:t>x</a:t>
            </a:r>
            <a:r>
              <a:rPr lang="de-CH" sz="2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de-CH" sz="2000" dirty="0" err="1">
                <a:solidFill>
                  <a:srgbClr val="9CDCFE"/>
                </a:solidFill>
                <a:latin typeface="Consolas" panose="020B0609020204030204" pitchFamily="49" charset="0"/>
              </a:rPr>
              <a:t>val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[</a:t>
            </a:r>
            <a:r>
              <a:rPr lang="de-CH" sz="20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], { </a:t>
            </a:r>
            <a:r>
              <a:rPr lang="de-CH" sz="2000" dirty="0">
                <a:solidFill>
                  <a:srgbClr val="9CDCFE"/>
                </a:solidFill>
                <a:latin typeface="Consolas" panose="020B0609020204030204" pitchFamily="49" charset="0"/>
              </a:rPr>
              <a:t>type: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sz="2000" dirty="0">
                <a:solidFill>
                  <a:srgbClr val="CE9178"/>
                </a:solidFill>
                <a:latin typeface="Consolas" panose="020B0609020204030204" pitchFamily="49" charset="0"/>
              </a:rPr>
              <a:t>"Right"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de-CH" sz="2000" dirty="0" err="1">
                <a:solidFill>
                  <a:srgbClr val="9CDCFE"/>
                </a:solidFill>
                <a:latin typeface="Consolas" panose="020B0609020204030204" pitchFamily="49" charset="0"/>
              </a:rPr>
              <a:t>val</a:t>
            </a:r>
            <a:r>
              <a:rPr lang="de-CH" sz="20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sz="2000" dirty="0" err="1">
                <a:solidFill>
                  <a:srgbClr val="9CDCFE"/>
                </a:solidFill>
                <a:latin typeface="Consolas" panose="020B0609020204030204" pitchFamily="49" charset="0"/>
              </a:rPr>
              <a:t>y</a:t>
            </a:r>
            <a:r>
              <a:rPr lang="de-CH" sz="2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de-CH" sz="2000" dirty="0" err="1">
                <a:solidFill>
                  <a:srgbClr val="9CDCFE"/>
                </a:solidFill>
                <a:latin typeface="Consolas" panose="020B0609020204030204" pitchFamily="49" charset="0"/>
              </a:rPr>
              <a:t>val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[</a:t>
            </a:r>
            <a:r>
              <a:rPr lang="de-CH" sz="2000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] }]</a:t>
            </a:r>
          </a:p>
          <a:p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 }</a:t>
            </a:r>
          </a:p>
          <a:p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Speech Bubble: Oval 4">
            <a:extLst>
              <a:ext uri="{FF2B5EF4-FFF2-40B4-BE49-F238E27FC236}">
                <a16:creationId xmlns:a16="http://schemas.microsoft.com/office/drawing/2014/main" id="{73F2E011-6F47-4AF8-A7E1-1A5FEC8EA53D}"/>
              </a:ext>
            </a:extLst>
          </p:cNvPr>
          <p:cNvSpPr/>
          <p:nvPr/>
        </p:nvSpPr>
        <p:spPr>
          <a:xfrm>
            <a:off x="7733551" y="-1"/>
            <a:ext cx="4285303" cy="1840303"/>
          </a:xfrm>
          <a:prstGeom prst="wedgeEllipseCallout">
            <a:avLst>
              <a:gd name="adj1" fmla="val -88764"/>
              <a:gd name="adj2" fmla="val 35099"/>
            </a:avLst>
          </a:prstGeom>
          <a:solidFill>
            <a:schemeClr val="bg1">
              <a:lumMod val="9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CH" sz="3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(A x (B + C)) </a:t>
            </a:r>
            <a:br>
              <a:rPr lang="de-CH" sz="3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de-CH" sz="3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= (A x B) + (A x C)</a:t>
            </a:r>
            <a:endParaRPr lang="en-GB" sz="32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00991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DBC65-742D-40B4-83FD-DC954A0FE0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Type Algebra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BD2AF1D-4A79-4C19-936B-BF4CBC189AA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41608897"/>
              </p:ext>
            </p:extLst>
          </p:nvPr>
        </p:nvGraphicFramePr>
        <p:xfrm>
          <a:off x="3143128" y="1405596"/>
          <a:ext cx="5905744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0447">
                  <a:extLst>
                    <a:ext uri="{9D8B030D-6E8A-4147-A177-3AD203B41FA5}">
                      <a16:colId xmlns:a16="http://schemas.microsoft.com/office/drawing/2014/main" val="511066125"/>
                    </a:ext>
                  </a:extLst>
                </a:gridCol>
                <a:gridCol w="4595297">
                  <a:extLst>
                    <a:ext uri="{9D8B030D-6E8A-4147-A177-3AD203B41FA5}">
                      <a16:colId xmlns:a16="http://schemas.microsoft.com/office/drawing/2014/main" val="27376969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CH" dirty="0">
                          <a:solidFill>
                            <a:schemeClr val="tx1"/>
                          </a:solidFill>
                        </a:rPr>
                        <a:t>Numbers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CH" dirty="0" err="1">
                          <a:solidFill>
                            <a:schemeClr val="tx1"/>
                          </a:solidFill>
                        </a:rPr>
                        <a:t>Types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171025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CH" dirty="0">
                          <a:solidFill>
                            <a:schemeClr val="tx1"/>
                          </a:solidFill>
                        </a:rPr>
                        <a:t>Never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47017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CH" dirty="0" err="1">
                          <a:solidFill>
                            <a:schemeClr val="tx1"/>
                          </a:solidFill>
                        </a:rPr>
                        <a:t>undefined</a:t>
                      </a:r>
                      <a:r>
                        <a:rPr lang="de-CH" dirty="0">
                          <a:solidFill>
                            <a:schemeClr val="tx1"/>
                          </a:solidFill>
                        </a:rPr>
                        <a:t>, null, «</a:t>
                      </a:r>
                      <a:r>
                        <a:rPr lang="de-CH" dirty="0" err="1">
                          <a:solidFill>
                            <a:schemeClr val="tx1"/>
                          </a:solidFill>
                        </a:rPr>
                        <a:t>foo</a:t>
                      </a:r>
                      <a:r>
                        <a:rPr lang="de-CH" dirty="0">
                          <a:solidFill>
                            <a:schemeClr val="tx1"/>
                          </a:solidFill>
                        </a:rPr>
                        <a:t>»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49217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dirty="0">
                          <a:solidFill>
                            <a:schemeClr val="tx1"/>
                          </a:solidFill>
                        </a:rPr>
                        <a:t>a + b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CH" dirty="0" err="1">
                          <a:solidFill>
                            <a:schemeClr val="tx1"/>
                          </a:solidFill>
                        </a:rPr>
                        <a:t>Either</a:t>
                      </a:r>
                      <a:r>
                        <a:rPr lang="de-CH" dirty="0">
                          <a:solidFill>
                            <a:schemeClr val="tx1"/>
                          </a:solidFill>
                        </a:rPr>
                        <a:t>&lt;A, B&gt; = </a:t>
                      </a:r>
                      <a:r>
                        <a:rPr lang="de-CH" dirty="0" err="1">
                          <a:solidFill>
                            <a:schemeClr val="tx1"/>
                          </a:solidFill>
                        </a:rPr>
                        <a:t>Left</a:t>
                      </a:r>
                      <a:r>
                        <a:rPr lang="de-CH" dirty="0">
                          <a:solidFill>
                            <a:schemeClr val="tx1"/>
                          </a:solidFill>
                        </a:rPr>
                        <a:t>&lt;A&gt; | Right&lt;B&gt;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73842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dirty="0">
                          <a:solidFill>
                            <a:schemeClr val="tx1"/>
                          </a:solidFill>
                        </a:rPr>
                        <a:t>a x b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CH" dirty="0">
                          <a:solidFill>
                            <a:schemeClr val="tx1"/>
                          </a:solidFill>
                        </a:rPr>
                        <a:t>[A, B], </a:t>
                      </a:r>
                      <a:r>
                        <a:rPr lang="de-CH" dirty="0" err="1">
                          <a:solidFill>
                            <a:schemeClr val="tx1"/>
                          </a:solidFill>
                        </a:rPr>
                        <a:t>Product</a:t>
                      </a:r>
                      <a:r>
                        <a:rPr lang="de-CH" dirty="0">
                          <a:solidFill>
                            <a:schemeClr val="tx1"/>
                          </a:solidFill>
                        </a:rPr>
                        <a:t>&lt;A, B&gt; = [A, B]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270974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dirty="0">
                          <a:solidFill>
                            <a:schemeClr val="tx1"/>
                          </a:solidFill>
                        </a:rPr>
                        <a:t>2 = 1 + 1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CH" dirty="0">
                          <a:solidFill>
                            <a:schemeClr val="tx1"/>
                          </a:solidFill>
                        </a:rPr>
                        <a:t>type </a:t>
                      </a:r>
                      <a:r>
                        <a:rPr lang="de-CH" dirty="0" err="1">
                          <a:solidFill>
                            <a:schemeClr val="tx1"/>
                          </a:solidFill>
                        </a:rPr>
                        <a:t>bool</a:t>
                      </a:r>
                      <a:r>
                        <a:rPr lang="de-CH" dirty="0">
                          <a:solidFill>
                            <a:schemeClr val="tx1"/>
                          </a:solidFill>
                        </a:rPr>
                        <a:t> = True | </a:t>
                      </a:r>
                      <a:r>
                        <a:rPr lang="de-CH" dirty="0" err="1">
                          <a:solidFill>
                            <a:schemeClr val="tx1"/>
                          </a:solidFill>
                        </a:rPr>
                        <a:t>False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16799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dirty="0">
                          <a:solidFill>
                            <a:schemeClr val="tx1"/>
                          </a:solidFill>
                        </a:rPr>
                        <a:t>1 + a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CH" dirty="0">
                          <a:solidFill>
                            <a:schemeClr val="tx1"/>
                          </a:solidFill>
                        </a:rPr>
                        <a:t>Optional&lt;A&gt; = «</a:t>
                      </a:r>
                      <a:r>
                        <a:rPr lang="de-CH" dirty="0" err="1">
                          <a:solidFill>
                            <a:schemeClr val="tx1"/>
                          </a:solidFill>
                        </a:rPr>
                        <a:t>nothing</a:t>
                      </a:r>
                      <a:r>
                        <a:rPr lang="de-CH" dirty="0">
                          <a:solidFill>
                            <a:schemeClr val="tx1"/>
                          </a:solidFill>
                        </a:rPr>
                        <a:t>» | </a:t>
                      </a:r>
                      <a:r>
                        <a:rPr lang="de-CH" dirty="0" err="1">
                          <a:solidFill>
                            <a:schemeClr val="tx1"/>
                          </a:solidFill>
                        </a:rPr>
                        <a:t>Some</a:t>
                      </a:r>
                      <a:r>
                        <a:rPr lang="de-CH" dirty="0">
                          <a:solidFill>
                            <a:schemeClr val="tx1"/>
                          </a:solidFill>
                        </a:rPr>
                        <a:t>&lt;A&gt;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1166077"/>
                  </a:ext>
                </a:extLst>
              </a:tr>
            </a:tbl>
          </a:graphicData>
        </a:graphic>
      </p:graphicFrame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1949DF2D-861A-4ED6-816E-B3FB401D2F2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16816884"/>
              </p:ext>
            </p:extLst>
          </p:nvPr>
        </p:nvGraphicFramePr>
        <p:xfrm>
          <a:off x="3143128" y="4525304"/>
          <a:ext cx="5905744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0447">
                  <a:extLst>
                    <a:ext uri="{9D8B030D-6E8A-4147-A177-3AD203B41FA5}">
                      <a16:colId xmlns:a16="http://schemas.microsoft.com/office/drawing/2014/main" val="511066125"/>
                    </a:ext>
                  </a:extLst>
                </a:gridCol>
                <a:gridCol w="4595297">
                  <a:extLst>
                    <a:ext uri="{9D8B030D-6E8A-4147-A177-3AD203B41FA5}">
                      <a16:colId xmlns:a16="http://schemas.microsoft.com/office/drawing/2014/main" val="27376969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CH" dirty="0" err="1">
                          <a:solidFill>
                            <a:schemeClr val="tx1"/>
                          </a:solidFill>
                        </a:rPr>
                        <a:t>Logic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CH" dirty="0" err="1">
                          <a:solidFill>
                            <a:schemeClr val="tx1"/>
                          </a:solidFill>
                        </a:rPr>
                        <a:t>Types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171025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dirty="0" err="1">
                          <a:solidFill>
                            <a:schemeClr val="tx1"/>
                          </a:solidFill>
                        </a:rPr>
                        <a:t>False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CH" dirty="0" err="1">
                          <a:solidFill>
                            <a:schemeClr val="tx1"/>
                          </a:solidFill>
                        </a:rPr>
                        <a:t>never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47017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dirty="0">
                          <a:solidFill>
                            <a:schemeClr val="tx1"/>
                          </a:solidFill>
                        </a:rPr>
                        <a:t>True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CH" dirty="0" err="1">
                          <a:solidFill>
                            <a:schemeClr val="tx1"/>
                          </a:solidFill>
                        </a:rPr>
                        <a:t>undefined</a:t>
                      </a:r>
                      <a:r>
                        <a:rPr lang="de-CH" dirty="0">
                          <a:solidFill>
                            <a:schemeClr val="tx1"/>
                          </a:solidFill>
                        </a:rPr>
                        <a:t>, null, «</a:t>
                      </a:r>
                      <a:r>
                        <a:rPr lang="de-CH" dirty="0" err="1">
                          <a:solidFill>
                            <a:schemeClr val="tx1"/>
                          </a:solidFill>
                        </a:rPr>
                        <a:t>foo</a:t>
                      </a:r>
                      <a:r>
                        <a:rPr lang="de-CH" dirty="0">
                          <a:solidFill>
                            <a:schemeClr val="tx1"/>
                          </a:solidFill>
                        </a:rPr>
                        <a:t>»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49217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dirty="0">
                          <a:solidFill>
                            <a:schemeClr val="tx1"/>
                          </a:solidFill>
                        </a:rPr>
                        <a:t>a || b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CH" dirty="0" err="1">
                          <a:solidFill>
                            <a:schemeClr val="tx1"/>
                          </a:solidFill>
                        </a:rPr>
                        <a:t>Either</a:t>
                      </a:r>
                      <a:r>
                        <a:rPr lang="de-CH" dirty="0">
                          <a:solidFill>
                            <a:schemeClr val="tx1"/>
                          </a:solidFill>
                        </a:rPr>
                        <a:t>&lt;A, B&gt; = </a:t>
                      </a:r>
                      <a:r>
                        <a:rPr lang="de-CH" dirty="0" err="1">
                          <a:solidFill>
                            <a:schemeClr val="tx1"/>
                          </a:solidFill>
                        </a:rPr>
                        <a:t>Left</a:t>
                      </a:r>
                      <a:r>
                        <a:rPr lang="de-CH" dirty="0">
                          <a:solidFill>
                            <a:schemeClr val="tx1"/>
                          </a:solidFill>
                        </a:rPr>
                        <a:t>&lt;A&gt; | Right&lt;B&gt;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73842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dirty="0">
                          <a:solidFill>
                            <a:schemeClr val="tx1"/>
                          </a:solidFill>
                        </a:rPr>
                        <a:t>a &amp;&amp; b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CH" dirty="0">
                          <a:solidFill>
                            <a:schemeClr val="tx1"/>
                          </a:solidFill>
                        </a:rPr>
                        <a:t>[A, B], </a:t>
                      </a:r>
                      <a:r>
                        <a:rPr lang="de-CH" dirty="0" err="1">
                          <a:solidFill>
                            <a:schemeClr val="tx1"/>
                          </a:solidFill>
                        </a:rPr>
                        <a:t>Product</a:t>
                      </a:r>
                      <a:r>
                        <a:rPr lang="de-CH" dirty="0">
                          <a:solidFill>
                            <a:schemeClr val="tx1"/>
                          </a:solidFill>
                        </a:rPr>
                        <a:t>&lt;A, B&gt; = [A, B]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11660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631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B423A-4089-406D-BF89-5960A0391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34E26F-4F90-4380-A1BE-9422AE56D0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Many common data structures can be modelled as ADTs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E0D4AA7-83A9-4A12-9F2B-1ADC6F54C842}"/>
              </a:ext>
            </a:extLst>
          </p:cNvPr>
          <p:cNvSpPr/>
          <p:nvPr/>
        </p:nvSpPr>
        <p:spPr>
          <a:xfrm>
            <a:off x="609677" y="2238195"/>
            <a:ext cx="6109365" cy="40011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none">
            <a:spAutoFit/>
          </a:bodyPr>
          <a:lstStyle/>
          <a:p>
            <a:r>
              <a:rPr lang="fr-FR" sz="2000" dirty="0">
                <a:solidFill>
                  <a:srgbClr val="569CD6"/>
                </a:solidFill>
                <a:latin typeface="Consolas" panose="020B0609020204030204" pitchFamily="49" charset="0"/>
              </a:rPr>
              <a:t>type</a:t>
            </a:r>
            <a:r>
              <a:rPr lang="fr-FR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2000" dirty="0">
                <a:solidFill>
                  <a:srgbClr val="4EC9B0"/>
                </a:solidFill>
                <a:latin typeface="Consolas" panose="020B0609020204030204" pitchFamily="49" charset="0"/>
              </a:rPr>
              <a:t>List</a:t>
            </a:r>
            <a:r>
              <a:rPr lang="fr-FR" sz="2000" dirty="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fr-FR" sz="2000" dirty="0">
                <a:solidFill>
                  <a:srgbClr val="4EC9B0"/>
                </a:solidFill>
                <a:latin typeface="Consolas" panose="020B0609020204030204" pitchFamily="49" charset="0"/>
              </a:rPr>
              <a:t>T</a:t>
            </a:r>
            <a:r>
              <a:rPr lang="fr-FR" sz="2000" dirty="0">
                <a:solidFill>
                  <a:srgbClr val="D4D4D4"/>
                </a:solidFill>
                <a:latin typeface="Consolas" panose="020B0609020204030204" pitchFamily="49" charset="0"/>
              </a:rPr>
              <a:t>&gt; = { </a:t>
            </a:r>
            <a:r>
              <a:rPr lang="fr-FR" sz="2000" dirty="0" err="1">
                <a:solidFill>
                  <a:srgbClr val="9CDCFE"/>
                </a:solidFill>
                <a:latin typeface="Consolas" panose="020B0609020204030204" pitchFamily="49" charset="0"/>
              </a:rPr>
              <a:t>head</a:t>
            </a:r>
            <a:r>
              <a:rPr lang="fr-FR" sz="20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fr-FR" sz="2000" dirty="0">
                <a:solidFill>
                  <a:srgbClr val="4EC9B0"/>
                </a:solidFill>
                <a:latin typeface="Consolas" panose="020B0609020204030204" pitchFamily="49" charset="0"/>
              </a:rPr>
              <a:t>T</a:t>
            </a:r>
            <a:r>
              <a:rPr lang="fr-FR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fr-FR" sz="2000" dirty="0" err="1">
                <a:solidFill>
                  <a:srgbClr val="9CDCFE"/>
                </a:solidFill>
                <a:latin typeface="Consolas" panose="020B0609020204030204" pitchFamily="49" charset="0"/>
              </a:rPr>
              <a:t>tail</a:t>
            </a:r>
            <a:r>
              <a:rPr lang="fr-FR" sz="20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fr-FR" sz="2000" dirty="0">
                <a:solidFill>
                  <a:srgbClr val="4EC9B0"/>
                </a:solidFill>
                <a:latin typeface="Consolas" panose="020B0609020204030204" pitchFamily="49" charset="0"/>
              </a:rPr>
              <a:t>List</a:t>
            </a:r>
            <a:r>
              <a:rPr lang="fr-FR" sz="2000" dirty="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fr-FR" sz="2000" dirty="0">
                <a:solidFill>
                  <a:srgbClr val="4EC9B0"/>
                </a:solidFill>
                <a:latin typeface="Consolas" panose="020B0609020204030204" pitchFamily="49" charset="0"/>
              </a:rPr>
              <a:t>T</a:t>
            </a:r>
            <a:r>
              <a:rPr lang="fr-FR" sz="2000" dirty="0">
                <a:solidFill>
                  <a:srgbClr val="D4D4D4"/>
                </a:solidFill>
                <a:latin typeface="Consolas" panose="020B0609020204030204" pitchFamily="49" charset="0"/>
              </a:rPr>
              <a:t>&gt; };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2939955-A83B-48BD-8662-55F7FDA5AEEA}"/>
              </a:ext>
            </a:extLst>
          </p:cNvPr>
          <p:cNvSpPr/>
          <p:nvPr/>
        </p:nvSpPr>
        <p:spPr>
          <a:xfrm>
            <a:off x="609677" y="3691642"/>
            <a:ext cx="10764485" cy="101566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none">
            <a:spAutoFit/>
          </a:bodyPr>
          <a:lstStyle/>
          <a:p>
            <a:r>
              <a:rPr lang="de-CH" sz="2000" dirty="0">
                <a:solidFill>
                  <a:srgbClr val="569CD6"/>
                </a:solidFill>
                <a:latin typeface="Consolas" panose="020B0609020204030204" pitchFamily="49" charset="0"/>
              </a:rPr>
              <a:t>type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Leaf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T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&gt; = { </a:t>
            </a:r>
            <a:r>
              <a:rPr lang="de-CH" sz="2000" dirty="0" err="1">
                <a:solidFill>
                  <a:srgbClr val="9CDCFE"/>
                </a:solidFill>
                <a:latin typeface="Consolas" panose="020B0609020204030204" pitchFamily="49" charset="0"/>
              </a:rPr>
              <a:t>kind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de-CH" sz="20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de-CH" sz="2000" dirty="0" err="1">
                <a:solidFill>
                  <a:srgbClr val="CE9178"/>
                </a:solidFill>
                <a:latin typeface="Consolas" panose="020B0609020204030204" pitchFamily="49" charset="0"/>
              </a:rPr>
              <a:t>leaf</a:t>
            </a:r>
            <a:r>
              <a:rPr lang="de-CH" sz="20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de-CH" sz="2000" dirty="0" err="1">
                <a:solidFill>
                  <a:srgbClr val="9CDCFE"/>
                </a:solidFill>
                <a:latin typeface="Consolas" panose="020B0609020204030204" pitchFamily="49" charset="0"/>
              </a:rPr>
              <a:t>value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T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};</a:t>
            </a:r>
          </a:p>
          <a:p>
            <a:r>
              <a:rPr lang="de-CH" sz="2000" dirty="0">
                <a:solidFill>
                  <a:srgbClr val="569CD6"/>
                </a:solidFill>
                <a:latin typeface="Consolas" panose="020B0609020204030204" pitchFamily="49" charset="0"/>
              </a:rPr>
              <a:t>type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sz="2000" dirty="0" err="1">
                <a:solidFill>
                  <a:srgbClr val="4EC9B0"/>
                </a:solidFill>
                <a:latin typeface="Consolas" panose="020B0609020204030204" pitchFamily="49" charset="0"/>
              </a:rPr>
              <a:t>Node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T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&gt; = { </a:t>
            </a:r>
            <a:r>
              <a:rPr lang="de-CH" sz="2000" dirty="0" err="1">
                <a:solidFill>
                  <a:srgbClr val="9CDCFE"/>
                </a:solidFill>
                <a:latin typeface="Consolas" panose="020B0609020204030204" pitchFamily="49" charset="0"/>
              </a:rPr>
              <a:t>kind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de-CH" sz="20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de-CH" sz="2000" dirty="0" err="1">
                <a:solidFill>
                  <a:srgbClr val="CE9178"/>
                </a:solidFill>
                <a:latin typeface="Consolas" panose="020B0609020204030204" pitchFamily="49" charset="0"/>
              </a:rPr>
              <a:t>node</a:t>
            </a:r>
            <a:r>
              <a:rPr lang="de-CH" sz="20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de-CH" sz="2000" dirty="0" err="1">
                <a:solidFill>
                  <a:srgbClr val="9CDCFE"/>
                </a:solidFill>
                <a:latin typeface="Consolas" panose="020B0609020204030204" pitchFamily="49" charset="0"/>
              </a:rPr>
              <a:t>element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T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de-CH" sz="2000" dirty="0" err="1">
                <a:solidFill>
                  <a:srgbClr val="9CDCFE"/>
                </a:solidFill>
                <a:latin typeface="Consolas" panose="020B0609020204030204" pitchFamily="49" charset="0"/>
              </a:rPr>
              <a:t>left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de-CH" sz="2000" dirty="0" err="1">
                <a:solidFill>
                  <a:srgbClr val="4EC9B0"/>
                </a:solidFill>
                <a:latin typeface="Consolas" panose="020B0609020204030204" pitchFamily="49" charset="0"/>
              </a:rPr>
              <a:t>Tree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T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&gt;, </a:t>
            </a:r>
            <a:r>
              <a:rPr lang="de-CH" sz="2000" dirty="0" err="1">
                <a:solidFill>
                  <a:srgbClr val="9CDCFE"/>
                </a:solidFill>
                <a:latin typeface="Consolas" panose="020B0609020204030204" pitchFamily="49" charset="0"/>
              </a:rPr>
              <a:t>right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de-CH" sz="2000" dirty="0" err="1">
                <a:solidFill>
                  <a:srgbClr val="4EC9B0"/>
                </a:solidFill>
                <a:latin typeface="Consolas" panose="020B0609020204030204" pitchFamily="49" charset="0"/>
              </a:rPr>
              <a:t>Tree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T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&gt; };</a:t>
            </a:r>
          </a:p>
          <a:p>
            <a:r>
              <a:rPr lang="de-CH" sz="2000" dirty="0">
                <a:solidFill>
                  <a:srgbClr val="569CD6"/>
                </a:solidFill>
                <a:latin typeface="Consolas" panose="020B0609020204030204" pitchFamily="49" charset="0"/>
              </a:rPr>
              <a:t>type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sz="2000" dirty="0" err="1">
                <a:solidFill>
                  <a:srgbClr val="4EC9B0"/>
                </a:solidFill>
                <a:latin typeface="Consolas" panose="020B0609020204030204" pitchFamily="49" charset="0"/>
              </a:rPr>
              <a:t>Tree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T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&gt; = 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Leaf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T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&gt; | </a:t>
            </a:r>
            <a:r>
              <a:rPr lang="de-CH" sz="2000" dirty="0" err="1">
                <a:solidFill>
                  <a:srgbClr val="4EC9B0"/>
                </a:solidFill>
                <a:latin typeface="Consolas" panose="020B0609020204030204" pitchFamily="49" charset="0"/>
              </a:rPr>
              <a:t>Node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T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&gt;;</a:t>
            </a:r>
          </a:p>
        </p:txBody>
      </p:sp>
    </p:spTree>
    <p:extLst>
      <p:ext uri="{BB962C8B-B14F-4D97-AF65-F5344CB8AC3E}">
        <p14:creationId xmlns:p14="http://schemas.microsoft.com/office/powerpoint/2010/main" val="55623824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A29D4B-9469-40DA-8C38-510ADDEBA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Example</a:t>
            </a:r>
            <a:r>
              <a:rPr lang="de-CH" dirty="0"/>
              <a:t>: Query Service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D86317-BCBE-4A8E-BB44-81086958FA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8F96EB1-A479-4F64-B264-1F224A86D437}"/>
              </a:ext>
            </a:extLst>
          </p:cNvPr>
          <p:cNvSpPr/>
          <p:nvPr/>
        </p:nvSpPr>
        <p:spPr>
          <a:xfrm>
            <a:off x="268308" y="2238195"/>
            <a:ext cx="11655381" cy="230832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de-CH" dirty="0">
                <a:solidFill>
                  <a:srgbClr val="569CD6"/>
                </a:solidFill>
                <a:latin typeface="Consolas" panose="020B0609020204030204" pitchFamily="49" charset="0"/>
              </a:rPr>
              <a:t>type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dirty="0" err="1">
                <a:solidFill>
                  <a:srgbClr val="4EC9B0"/>
                </a:solidFill>
                <a:latin typeface="Consolas" panose="020B0609020204030204" pitchFamily="49" charset="0"/>
              </a:rPr>
              <a:t>Found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de-CH" dirty="0">
                <a:solidFill>
                  <a:srgbClr val="4EC9B0"/>
                </a:solidFill>
                <a:latin typeface="Consolas" panose="020B0609020204030204" pitchFamily="49" charset="0"/>
              </a:rPr>
              <a:t>T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&gt; = { </a:t>
            </a:r>
            <a:r>
              <a:rPr lang="de-CH" dirty="0" err="1">
                <a:solidFill>
                  <a:srgbClr val="9CDCFE"/>
                </a:solidFill>
                <a:latin typeface="Consolas" panose="020B0609020204030204" pitchFamily="49" charset="0"/>
              </a:rPr>
              <a:t>status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de-CH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de-CH" dirty="0" err="1">
                <a:solidFill>
                  <a:srgbClr val="CE9178"/>
                </a:solidFill>
                <a:latin typeface="Consolas" panose="020B0609020204030204" pitchFamily="49" charset="0"/>
              </a:rPr>
              <a:t>Found</a:t>
            </a:r>
            <a:r>
              <a:rPr lang="de-CH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de-CH" dirty="0" err="1">
                <a:solidFill>
                  <a:srgbClr val="9CDCFE"/>
                </a:solidFill>
                <a:latin typeface="Consolas" panose="020B0609020204030204" pitchFamily="49" charset="0"/>
              </a:rPr>
              <a:t>value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de-CH" dirty="0">
                <a:solidFill>
                  <a:srgbClr val="4EC9B0"/>
                </a:solidFill>
                <a:latin typeface="Consolas" panose="020B0609020204030204" pitchFamily="49" charset="0"/>
              </a:rPr>
              <a:t>T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};</a:t>
            </a:r>
          </a:p>
          <a:p>
            <a:r>
              <a:rPr lang="de-CH" dirty="0">
                <a:solidFill>
                  <a:srgbClr val="569CD6"/>
                </a:solidFill>
                <a:latin typeface="Consolas" panose="020B0609020204030204" pitchFamily="49" charset="0"/>
              </a:rPr>
              <a:t>type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dirty="0" err="1">
                <a:solidFill>
                  <a:srgbClr val="4EC9B0"/>
                </a:solidFill>
                <a:latin typeface="Consolas" panose="020B0609020204030204" pitchFamily="49" charset="0"/>
              </a:rPr>
              <a:t>NotFound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= { </a:t>
            </a:r>
            <a:r>
              <a:rPr lang="de-CH" dirty="0" err="1">
                <a:solidFill>
                  <a:srgbClr val="9CDCFE"/>
                </a:solidFill>
                <a:latin typeface="Consolas" panose="020B0609020204030204" pitchFamily="49" charset="0"/>
              </a:rPr>
              <a:t>status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de-CH" dirty="0">
                <a:solidFill>
                  <a:srgbClr val="CE9178"/>
                </a:solidFill>
                <a:latin typeface="Consolas" panose="020B0609020204030204" pitchFamily="49" charset="0"/>
              </a:rPr>
              <a:t>"Not </a:t>
            </a:r>
            <a:r>
              <a:rPr lang="de-CH" dirty="0" err="1">
                <a:solidFill>
                  <a:srgbClr val="CE9178"/>
                </a:solidFill>
                <a:latin typeface="Consolas" panose="020B0609020204030204" pitchFamily="49" charset="0"/>
              </a:rPr>
              <a:t>Found</a:t>
            </a:r>
            <a:r>
              <a:rPr lang="de-CH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};</a:t>
            </a:r>
          </a:p>
          <a:p>
            <a:r>
              <a:rPr lang="de-CH" dirty="0">
                <a:solidFill>
                  <a:srgbClr val="569CD6"/>
                </a:solidFill>
                <a:latin typeface="Consolas" panose="020B0609020204030204" pitchFamily="49" charset="0"/>
              </a:rPr>
              <a:t>type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dirty="0">
                <a:solidFill>
                  <a:srgbClr val="4EC9B0"/>
                </a:solidFill>
                <a:latin typeface="Consolas" panose="020B0609020204030204" pitchFamily="49" charset="0"/>
              </a:rPr>
              <a:t>Error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= { </a:t>
            </a:r>
            <a:r>
              <a:rPr lang="de-CH" dirty="0" err="1">
                <a:solidFill>
                  <a:srgbClr val="9CDCFE"/>
                </a:solidFill>
                <a:latin typeface="Consolas" panose="020B0609020204030204" pitchFamily="49" charset="0"/>
              </a:rPr>
              <a:t>status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de-CH" dirty="0">
                <a:solidFill>
                  <a:srgbClr val="CE9178"/>
                </a:solidFill>
                <a:latin typeface="Consolas" panose="020B0609020204030204" pitchFamily="49" charset="0"/>
              </a:rPr>
              <a:t>"Error"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de-CH" dirty="0" err="1">
                <a:solidFill>
                  <a:srgbClr val="9CDCFE"/>
                </a:solidFill>
                <a:latin typeface="Consolas" panose="020B0609020204030204" pitchFamily="49" charset="0"/>
              </a:rPr>
              <a:t>message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de-CH" dirty="0" err="1">
                <a:solidFill>
                  <a:srgbClr val="4EC9B0"/>
                </a:solidFill>
                <a:latin typeface="Consolas" panose="020B0609020204030204" pitchFamily="49" charset="0"/>
              </a:rPr>
              <a:t>string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};</a:t>
            </a:r>
          </a:p>
          <a:p>
            <a:r>
              <a:rPr lang="de-CH" dirty="0">
                <a:solidFill>
                  <a:srgbClr val="569CD6"/>
                </a:solidFill>
                <a:latin typeface="Consolas" panose="020B0609020204030204" pitchFamily="49" charset="0"/>
              </a:rPr>
              <a:t>type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dirty="0" err="1">
                <a:solidFill>
                  <a:srgbClr val="4EC9B0"/>
                </a:solidFill>
                <a:latin typeface="Consolas" panose="020B0609020204030204" pitchFamily="49" charset="0"/>
              </a:rPr>
              <a:t>QueryResult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de-CH" dirty="0">
                <a:solidFill>
                  <a:srgbClr val="4EC9B0"/>
                </a:solidFill>
                <a:latin typeface="Consolas" panose="020B0609020204030204" pitchFamily="49" charset="0"/>
              </a:rPr>
              <a:t>T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&gt; = </a:t>
            </a:r>
            <a:r>
              <a:rPr lang="de-CH" dirty="0" err="1">
                <a:solidFill>
                  <a:srgbClr val="4EC9B0"/>
                </a:solidFill>
                <a:latin typeface="Consolas" panose="020B0609020204030204" pitchFamily="49" charset="0"/>
              </a:rPr>
              <a:t>Found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de-CH" dirty="0">
                <a:solidFill>
                  <a:srgbClr val="4EC9B0"/>
                </a:solidFill>
                <a:latin typeface="Consolas" panose="020B0609020204030204" pitchFamily="49" charset="0"/>
              </a:rPr>
              <a:t>T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&gt; | </a:t>
            </a:r>
            <a:r>
              <a:rPr lang="de-CH" dirty="0" err="1">
                <a:solidFill>
                  <a:srgbClr val="4EC9B0"/>
                </a:solidFill>
                <a:latin typeface="Consolas" panose="020B0609020204030204" pitchFamily="49" charset="0"/>
              </a:rPr>
              <a:t>NotFound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| </a:t>
            </a:r>
            <a:r>
              <a:rPr lang="de-CH" dirty="0">
                <a:solidFill>
                  <a:srgbClr val="4EC9B0"/>
                </a:solidFill>
                <a:latin typeface="Consolas" panose="020B0609020204030204" pitchFamily="49" charset="0"/>
              </a:rPr>
              <a:t>Error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b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de-CH" dirty="0" err="1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dirty="0" err="1">
                <a:solidFill>
                  <a:srgbClr val="DCDCAA"/>
                </a:solidFill>
                <a:latin typeface="Consolas" panose="020B0609020204030204" pitchFamily="49" charset="0"/>
              </a:rPr>
              <a:t>query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de-CH" dirty="0">
                <a:solidFill>
                  <a:srgbClr val="4EC9B0"/>
                </a:solidFill>
                <a:latin typeface="Consolas" panose="020B0609020204030204" pitchFamily="49" charset="0"/>
              </a:rPr>
              <a:t>T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&gt;(</a:t>
            </a:r>
            <a:r>
              <a:rPr lang="de-CH" dirty="0" err="1">
                <a:solidFill>
                  <a:srgbClr val="9CDCFE"/>
                </a:solidFill>
                <a:latin typeface="Consolas" panose="020B0609020204030204" pitchFamily="49" charset="0"/>
              </a:rPr>
              <a:t>sql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de-CH" dirty="0" err="1">
                <a:solidFill>
                  <a:srgbClr val="4EC9B0"/>
                </a:solidFill>
                <a:latin typeface="Consolas" panose="020B0609020204030204" pitchFamily="49" charset="0"/>
              </a:rPr>
              <a:t>string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): </a:t>
            </a:r>
            <a:r>
              <a:rPr lang="de-CH" dirty="0" err="1">
                <a:solidFill>
                  <a:srgbClr val="4EC9B0"/>
                </a:solidFill>
                <a:latin typeface="Consolas" panose="020B0609020204030204" pitchFamily="49" charset="0"/>
              </a:rPr>
              <a:t>QueryResult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de-CH" dirty="0">
                <a:solidFill>
                  <a:srgbClr val="4EC9B0"/>
                </a:solidFill>
                <a:latin typeface="Consolas" panose="020B0609020204030204" pitchFamily="49" charset="0"/>
              </a:rPr>
              <a:t>T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&gt; {</a:t>
            </a:r>
          </a:p>
          <a:p>
            <a:r>
              <a:rPr lang="de-CH" dirty="0">
                <a:solidFill>
                  <a:srgbClr val="6A9955"/>
                </a:solidFill>
                <a:latin typeface="Consolas" panose="020B0609020204030204" pitchFamily="49" charset="0"/>
              </a:rPr>
              <a:t>  // ...</a:t>
            </a:r>
          </a:p>
          <a:p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51787451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A29D4B-9469-40DA-8C38-510ADDEBA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Example</a:t>
            </a:r>
            <a:r>
              <a:rPr lang="de-CH" dirty="0"/>
              <a:t>: Query Service</a:t>
            </a:r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8F96EB1-A479-4F64-B264-1F224A86D437}"/>
              </a:ext>
            </a:extLst>
          </p:cNvPr>
          <p:cNvSpPr/>
          <p:nvPr/>
        </p:nvSpPr>
        <p:spPr>
          <a:xfrm>
            <a:off x="268308" y="1429484"/>
            <a:ext cx="11655381" cy="452431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de-CH" dirty="0" err="1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dirty="0" err="1">
                <a:solidFill>
                  <a:srgbClr val="DCDCAA"/>
                </a:solidFill>
                <a:latin typeface="Consolas" panose="020B0609020204030204" pitchFamily="49" charset="0"/>
              </a:rPr>
              <a:t>handleResult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de-CH" dirty="0">
                <a:solidFill>
                  <a:srgbClr val="4EC9B0"/>
                </a:solidFill>
                <a:latin typeface="Consolas" panose="020B0609020204030204" pitchFamily="49" charset="0"/>
              </a:rPr>
              <a:t>T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de-CH" dirty="0">
                <a:solidFill>
                  <a:srgbClr val="4EC9B0"/>
                </a:solidFill>
                <a:latin typeface="Consolas" panose="020B0609020204030204" pitchFamily="49" charset="0"/>
              </a:rPr>
              <a:t>U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&gt;(</a:t>
            </a:r>
          </a:p>
          <a:p>
            <a:r>
              <a:rPr lang="de-CH" dirty="0">
                <a:solidFill>
                  <a:srgbClr val="9CDCFE"/>
                </a:solidFill>
                <a:latin typeface="Consolas" panose="020B0609020204030204" pitchFamily="49" charset="0"/>
              </a:rPr>
              <a:t>  </a:t>
            </a:r>
            <a:r>
              <a:rPr lang="de-CH" dirty="0" err="1">
                <a:solidFill>
                  <a:srgbClr val="9CDCFE"/>
                </a:solidFill>
                <a:latin typeface="Consolas" panose="020B0609020204030204" pitchFamily="49" charset="0"/>
              </a:rPr>
              <a:t>result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de-CH" dirty="0" err="1">
                <a:solidFill>
                  <a:srgbClr val="4EC9B0"/>
                </a:solidFill>
                <a:latin typeface="Consolas" panose="020B0609020204030204" pitchFamily="49" charset="0"/>
              </a:rPr>
              <a:t>QueryResult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de-CH" dirty="0">
                <a:solidFill>
                  <a:srgbClr val="4EC9B0"/>
                </a:solidFill>
                <a:latin typeface="Consolas" panose="020B0609020204030204" pitchFamily="49" charset="0"/>
              </a:rPr>
              <a:t>T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&gt;,</a:t>
            </a:r>
          </a:p>
          <a:p>
            <a:r>
              <a:rPr lang="de-CH" dirty="0">
                <a:solidFill>
                  <a:srgbClr val="DCDCAA"/>
                </a:solidFill>
                <a:latin typeface="Consolas" panose="020B0609020204030204" pitchFamily="49" charset="0"/>
              </a:rPr>
              <a:t>  </a:t>
            </a:r>
            <a:r>
              <a:rPr lang="de-CH" dirty="0" err="1">
                <a:solidFill>
                  <a:srgbClr val="DCDCAA"/>
                </a:solidFill>
                <a:latin typeface="Consolas" panose="020B0609020204030204" pitchFamily="49" charset="0"/>
              </a:rPr>
              <a:t>found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: (</a:t>
            </a:r>
            <a:r>
              <a:rPr lang="de-CH" dirty="0">
                <a:solidFill>
                  <a:srgbClr val="9CDCFE"/>
                </a:solidFill>
                <a:latin typeface="Consolas" panose="020B0609020204030204" pitchFamily="49" charset="0"/>
              </a:rPr>
              <a:t>r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de-CH" dirty="0" err="1">
                <a:solidFill>
                  <a:srgbClr val="4EC9B0"/>
                </a:solidFill>
                <a:latin typeface="Consolas" panose="020B0609020204030204" pitchFamily="49" charset="0"/>
              </a:rPr>
              <a:t>Found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de-CH" dirty="0">
                <a:solidFill>
                  <a:srgbClr val="4EC9B0"/>
                </a:solidFill>
                <a:latin typeface="Consolas" panose="020B0609020204030204" pitchFamily="49" charset="0"/>
              </a:rPr>
              <a:t>T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&gt;) </a:t>
            </a:r>
            <a:r>
              <a:rPr lang="de-CH" dirty="0">
                <a:solidFill>
                  <a:srgbClr val="569CD6"/>
                </a:solidFill>
                <a:latin typeface="Consolas" panose="020B0609020204030204" pitchFamily="49" charset="0"/>
              </a:rPr>
              <a:t>=&gt;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dirty="0">
                <a:solidFill>
                  <a:srgbClr val="4EC9B0"/>
                </a:solidFill>
                <a:latin typeface="Consolas" panose="020B0609020204030204" pitchFamily="49" charset="0"/>
              </a:rPr>
              <a:t>U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de-CH" dirty="0">
                <a:solidFill>
                  <a:srgbClr val="DCDCAA"/>
                </a:solidFill>
                <a:latin typeface="Consolas" panose="020B0609020204030204" pitchFamily="49" charset="0"/>
              </a:rPr>
              <a:t>  </a:t>
            </a:r>
            <a:r>
              <a:rPr lang="de-CH" dirty="0" err="1">
                <a:solidFill>
                  <a:srgbClr val="DCDCAA"/>
                </a:solidFill>
                <a:latin typeface="Consolas" panose="020B0609020204030204" pitchFamily="49" charset="0"/>
              </a:rPr>
              <a:t>notFound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: (</a:t>
            </a:r>
            <a:r>
              <a:rPr lang="de-CH" dirty="0">
                <a:solidFill>
                  <a:srgbClr val="9CDCFE"/>
                </a:solidFill>
                <a:latin typeface="Consolas" panose="020B0609020204030204" pitchFamily="49" charset="0"/>
              </a:rPr>
              <a:t>r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de-CH" dirty="0" err="1">
                <a:solidFill>
                  <a:srgbClr val="4EC9B0"/>
                </a:solidFill>
                <a:latin typeface="Consolas" panose="020B0609020204030204" pitchFamily="49" charset="0"/>
              </a:rPr>
              <a:t>NotFound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) </a:t>
            </a:r>
            <a:r>
              <a:rPr lang="de-CH" dirty="0">
                <a:solidFill>
                  <a:srgbClr val="569CD6"/>
                </a:solidFill>
                <a:latin typeface="Consolas" panose="020B0609020204030204" pitchFamily="49" charset="0"/>
              </a:rPr>
              <a:t>=&gt;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dirty="0">
                <a:solidFill>
                  <a:srgbClr val="4EC9B0"/>
                </a:solidFill>
                <a:latin typeface="Consolas" panose="020B0609020204030204" pitchFamily="49" charset="0"/>
              </a:rPr>
              <a:t>U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de-CH" dirty="0">
                <a:solidFill>
                  <a:srgbClr val="C586C0"/>
                </a:solidFill>
                <a:latin typeface="Consolas" panose="020B0609020204030204" pitchFamily="49" charset="0"/>
              </a:rPr>
              <a:t>  switch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de-CH" dirty="0" err="1">
                <a:solidFill>
                  <a:srgbClr val="9CDCFE"/>
                </a:solidFill>
                <a:latin typeface="Consolas" panose="020B0609020204030204" pitchFamily="49" charset="0"/>
              </a:rPr>
              <a:t>result</a:t>
            </a:r>
            <a:r>
              <a:rPr lang="de-CH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de-CH" dirty="0" err="1">
                <a:solidFill>
                  <a:srgbClr val="9CDCFE"/>
                </a:solidFill>
                <a:latin typeface="Consolas" panose="020B0609020204030204" pitchFamily="49" charset="0"/>
              </a:rPr>
              <a:t>status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de-CH" dirty="0">
                <a:solidFill>
                  <a:srgbClr val="C586C0"/>
                </a:solidFill>
                <a:latin typeface="Consolas" panose="020B0609020204030204" pitchFamily="49" charset="0"/>
              </a:rPr>
              <a:t>    </a:t>
            </a:r>
            <a:r>
              <a:rPr lang="de-CH" dirty="0" err="1">
                <a:solidFill>
                  <a:srgbClr val="C586C0"/>
                </a:solidFill>
                <a:latin typeface="Consolas" panose="020B0609020204030204" pitchFamily="49" charset="0"/>
              </a:rPr>
              <a:t>case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de-CH" dirty="0" err="1">
                <a:solidFill>
                  <a:srgbClr val="CE9178"/>
                </a:solidFill>
                <a:latin typeface="Consolas" panose="020B0609020204030204" pitchFamily="49" charset="0"/>
              </a:rPr>
              <a:t>Found</a:t>
            </a:r>
            <a:r>
              <a:rPr lang="de-CH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de-CH" dirty="0">
                <a:solidFill>
                  <a:srgbClr val="C586C0"/>
                </a:solidFill>
                <a:latin typeface="Consolas" panose="020B0609020204030204" pitchFamily="49" charset="0"/>
              </a:rPr>
              <a:t>      </a:t>
            </a:r>
            <a:r>
              <a:rPr lang="de-CH" dirty="0" err="1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dirty="0" err="1">
                <a:solidFill>
                  <a:srgbClr val="DCDCAA"/>
                </a:solidFill>
                <a:latin typeface="Consolas" panose="020B0609020204030204" pitchFamily="49" charset="0"/>
              </a:rPr>
              <a:t>found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de-CH" dirty="0" err="1">
                <a:solidFill>
                  <a:srgbClr val="9CDCFE"/>
                </a:solidFill>
                <a:latin typeface="Consolas" panose="020B0609020204030204" pitchFamily="49" charset="0"/>
              </a:rPr>
              <a:t>result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e-CH" dirty="0">
                <a:solidFill>
                  <a:srgbClr val="C586C0"/>
                </a:solidFill>
                <a:latin typeface="Consolas" panose="020B0609020204030204" pitchFamily="49" charset="0"/>
              </a:rPr>
              <a:t>    </a:t>
            </a:r>
            <a:r>
              <a:rPr lang="de-CH" dirty="0" err="1">
                <a:solidFill>
                  <a:srgbClr val="C586C0"/>
                </a:solidFill>
                <a:latin typeface="Consolas" panose="020B0609020204030204" pitchFamily="49" charset="0"/>
              </a:rPr>
              <a:t>case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dirty="0">
                <a:solidFill>
                  <a:srgbClr val="CE9178"/>
                </a:solidFill>
                <a:latin typeface="Consolas" panose="020B0609020204030204" pitchFamily="49" charset="0"/>
              </a:rPr>
              <a:t>"Not </a:t>
            </a:r>
            <a:r>
              <a:rPr lang="de-CH" dirty="0" err="1">
                <a:solidFill>
                  <a:srgbClr val="CE9178"/>
                </a:solidFill>
                <a:latin typeface="Consolas" panose="020B0609020204030204" pitchFamily="49" charset="0"/>
              </a:rPr>
              <a:t>Found</a:t>
            </a:r>
            <a:r>
              <a:rPr lang="de-CH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de-CH" dirty="0">
                <a:solidFill>
                  <a:srgbClr val="C586C0"/>
                </a:solidFill>
                <a:latin typeface="Consolas" panose="020B0609020204030204" pitchFamily="49" charset="0"/>
              </a:rPr>
              <a:t>      </a:t>
            </a:r>
            <a:r>
              <a:rPr lang="de-CH" dirty="0" err="1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dirty="0" err="1">
                <a:solidFill>
                  <a:srgbClr val="DCDCAA"/>
                </a:solidFill>
                <a:latin typeface="Consolas" panose="020B0609020204030204" pitchFamily="49" charset="0"/>
              </a:rPr>
              <a:t>notFound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de-CH" dirty="0" err="1">
                <a:solidFill>
                  <a:srgbClr val="9CDCFE"/>
                </a:solidFill>
                <a:latin typeface="Consolas" panose="020B0609020204030204" pitchFamily="49" charset="0"/>
              </a:rPr>
              <a:t>result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e-CH" dirty="0">
                <a:solidFill>
                  <a:srgbClr val="C586C0"/>
                </a:solidFill>
                <a:latin typeface="Consolas" panose="020B0609020204030204" pitchFamily="49" charset="0"/>
              </a:rPr>
              <a:t>    </a:t>
            </a:r>
            <a:r>
              <a:rPr lang="de-CH" dirty="0" err="1">
                <a:solidFill>
                  <a:srgbClr val="C586C0"/>
                </a:solidFill>
                <a:latin typeface="Consolas" panose="020B0609020204030204" pitchFamily="49" charset="0"/>
              </a:rPr>
              <a:t>case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dirty="0">
                <a:solidFill>
                  <a:srgbClr val="CE9178"/>
                </a:solidFill>
                <a:latin typeface="Consolas" panose="020B0609020204030204" pitchFamily="49" charset="0"/>
              </a:rPr>
              <a:t>"Error"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de-CH" dirty="0">
                <a:solidFill>
                  <a:srgbClr val="C586C0"/>
                </a:solidFill>
                <a:latin typeface="Consolas" panose="020B0609020204030204" pitchFamily="49" charset="0"/>
              </a:rPr>
              <a:t>      </a:t>
            </a:r>
            <a:r>
              <a:rPr lang="de-CH" dirty="0" err="1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dirty="0" err="1">
                <a:solidFill>
                  <a:srgbClr val="DCDCAA"/>
                </a:solidFill>
                <a:latin typeface="Consolas" panose="020B0609020204030204" pitchFamily="49" charset="0"/>
              </a:rPr>
              <a:t>printError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de-CH" dirty="0" err="1">
                <a:solidFill>
                  <a:srgbClr val="9CDCFE"/>
                </a:solidFill>
                <a:latin typeface="Consolas" panose="020B0609020204030204" pitchFamily="49" charset="0"/>
              </a:rPr>
              <a:t>result</a:t>
            </a:r>
            <a:r>
              <a:rPr lang="de-CH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de-CH" dirty="0" err="1">
                <a:solidFill>
                  <a:srgbClr val="9CDCFE"/>
                </a:solidFill>
                <a:latin typeface="Consolas" panose="020B0609020204030204" pitchFamily="49" charset="0"/>
              </a:rPr>
              <a:t>message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e-CH" dirty="0">
                <a:solidFill>
                  <a:srgbClr val="C586C0"/>
                </a:solidFill>
                <a:latin typeface="Consolas" panose="020B0609020204030204" pitchFamily="49" charset="0"/>
              </a:rPr>
              <a:t>    </a:t>
            </a:r>
            <a:r>
              <a:rPr lang="de-CH" dirty="0" err="1">
                <a:solidFill>
                  <a:srgbClr val="C586C0"/>
                </a:solidFill>
                <a:latin typeface="Consolas" panose="020B0609020204030204" pitchFamily="49" charset="0"/>
              </a:rPr>
              <a:t>default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de-CH" dirty="0">
                <a:solidFill>
                  <a:srgbClr val="DCDCAA"/>
                </a:solidFill>
                <a:latin typeface="Consolas" panose="020B0609020204030204" pitchFamily="49" charset="0"/>
              </a:rPr>
              <a:t>      </a:t>
            </a:r>
            <a:r>
              <a:rPr lang="de-CH" dirty="0" err="1">
                <a:solidFill>
                  <a:srgbClr val="DCDCAA"/>
                </a:solidFill>
                <a:latin typeface="Consolas" panose="020B0609020204030204" pitchFamily="49" charset="0"/>
              </a:rPr>
              <a:t>assertNever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de-CH" dirty="0" err="1">
                <a:solidFill>
                  <a:srgbClr val="9CDCFE"/>
                </a:solidFill>
                <a:latin typeface="Consolas" panose="020B0609020204030204" pitchFamily="49" charset="0"/>
              </a:rPr>
              <a:t>result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 }</a:t>
            </a:r>
          </a:p>
          <a:p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73900916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A29D4B-9469-40DA-8C38-510ADDEBA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Example</a:t>
            </a:r>
            <a:r>
              <a:rPr lang="de-CH" dirty="0"/>
              <a:t>: Query Service</a:t>
            </a:r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8F96EB1-A479-4F64-B264-1F224A86D437}"/>
              </a:ext>
            </a:extLst>
          </p:cNvPr>
          <p:cNvSpPr/>
          <p:nvPr/>
        </p:nvSpPr>
        <p:spPr>
          <a:xfrm>
            <a:off x="268308" y="1429484"/>
            <a:ext cx="11655381" cy="480131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de-CH" dirty="0" err="1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dirty="0" err="1">
                <a:solidFill>
                  <a:srgbClr val="DCDCAA"/>
                </a:solidFill>
                <a:latin typeface="Consolas" panose="020B0609020204030204" pitchFamily="49" charset="0"/>
              </a:rPr>
              <a:t>handleResult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de-CH" dirty="0">
                <a:solidFill>
                  <a:srgbClr val="4EC9B0"/>
                </a:solidFill>
                <a:latin typeface="Consolas" panose="020B0609020204030204" pitchFamily="49" charset="0"/>
              </a:rPr>
              <a:t>T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de-CH" dirty="0">
                <a:solidFill>
                  <a:srgbClr val="4EC9B0"/>
                </a:solidFill>
                <a:latin typeface="Consolas" panose="020B0609020204030204" pitchFamily="49" charset="0"/>
              </a:rPr>
              <a:t>U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&gt;(</a:t>
            </a:r>
          </a:p>
          <a:p>
            <a:r>
              <a:rPr lang="de-CH" dirty="0">
                <a:solidFill>
                  <a:srgbClr val="9CDCFE"/>
                </a:solidFill>
                <a:latin typeface="Consolas" panose="020B0609020204030204" pitchFamily="49" charset="0"/>
              </a:rPr>
              <a:t>  </a:t>
            </a:r>
            <a:r>
              <a:rPr lang="de-CH" dirty="0" err="1">
                <a:solidFill>
                  <a:srgbClr val="9CDCFE"/>
                </a:solidFill>
                <a:latin typeface="Consolas" panose="020B0609020204030204" pitchFamily="49" charset="0"/>
              </a:rPr>
              <a:t>result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de-CH" dirty="0" err="1">
                <a:solidFill>
                  <a:srgbClr val="4EC9B0"/>
                </a:solidFill>
                <a:latin typeface="Consolas" panose="020B0609020204030204" pitchFamily="49" charset="0"/>
              </a:rPr>
              <a:t>QueryResult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de-CH" dirty="0">
                <a:solidFill>
                  <a:srgbClr val="4EC9B0"/>
                </a:solidFill>
                <a:latin typeface="Consolas" panose="020B0609020204030204" pitchFamily="49" charset="0"/>
              </a:rPr>
              <a:t>T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&gt;,</a:t>
            </a:r>
          </a:p>
          <a:p>
            <a:r>
              <a:rPr lang="de-CH" dirty="0">
                <a:solidFill>
                  <a:srgbClr val="DCDCAA"/>
                </a:solidFill>
                <a:latin typeface="Consolas" panose="020B0609020204030204" pitchFamily="49" charset="0"/>
              </a:rPr>
              <a:t>  </a:t>
            </a:r>
            <a:r>
              <a:rPr lang="de-CH" dirty="0" err="1">
                <a:solidFill>
                  <a:srgbClr val="DCDCAA"/>
                </a:solidFill>
                <a:latin typeface="Consolas" panose="020B0609020204030204" pitchFamily="49" charset="0"/>
              </a:rPr>
              <a:t>found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: (</a:t>
            </a:r>
            <a:r>
              <a:rPr lang="de-CH" dirty="0">
                <a:solidFill>
                  <a:srgbClr val="9CDCFE"/>
                </a:solidFill>
                <a:latin typeface="Consolas" panose="020B0609020204030204" pitchFamily="49" charset="0"/>
              </a:rPr>
              <a:t>r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de-CH" dirty="0" err="1">
                <a:solidFill>
                  <a:srgbClr val="4EC9B0"/>
                </a:solidFill>
                <a:latin typeface="Consolas" panose="020B0609020204030204" pitchFamily="49" charset="0"/>
              </a:rPr>
              <a:t>Found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de-CH" dirty="0">
                <a:solidFill>
                  <a:srgbClr val="4EC9B0"/>
                </a:solidFill>
                <a:latin typeface="Consolas" panose="020B0609020204030204" pitchFamily="49" charset="0"/>
              </a:rPr>
              <a:t>T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&gt;) </a:t>
            </a:r>
            <a:r>
              <a:rPr lang="de-CH" dirty="0">
                <a:solidFill>
                  <a:srgbClr val="569CD6"/>
                </a:solidFill>
                <a:latin typeface="Consolas" panose="020B0609020204030204" pitchFamily="49" charset="0"/>
              </a:rPr>
              <a:t>=&gt;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dirty="0">
                <a:solidFill>
                  <a:srgbClr val="4EC9B0"/>
                </a:solidFill>
                <a:latin typeface="Consolas" panose="020B0609020204030204" pitchFamily="49" charset="0"/>
              </a:rPr>
              <a:t>U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</a:p>
          <a:p>
            <a:r>
              <a:rPr lang="de-CH" dirty="0">
                <a:solidFill>
                  <a:srgbClr val="DCDCAA"/>
                </a:solidFill>
                <a:latin typeface="Consolas" panose="020B0609020204030204" pitchFamily="49" charset="0"/>
              </a:rPr>
              <a:t>  </a:t>
            </a:r>
            <a:r>
              <a:rPr lang="de-CH" dirty="0" err="1">
                <a:solidFill>
                  <a:srgbClr val="DCDCAA"/>
                </a:solidFill>
                <a:latin typeface="Consolas" panose="020B0609020204030204" pitchFamily="49" charset="0"/>
              </a:rPr>
              <a:t>notFound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: (</a:t>
            </a:r>
            <a:r>
              <a:rPr lang="de-CH" dirty="0">
                <a:solidFill>
                  <a:srgbClr val="9CDCFE"/>
                </a:solidFill>
                <a:latin typeface="Consolas" panose="020B0609020204030204" pitchFamily="49" charset="0"/>
              </a:rPr>
              <a:t>r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de-CH" dirty="0" err="1">
                <a:solidFill>
                  <a:srgbClr val="4EC9B0"/>
                </a:solidFill>
                <a:latin typeface="Consolas" panose="020B0609020204030204" pitchFamily="49" charset="0"/>
              </a:rPr>
              <a:t>NotFound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) </a:t>
            </a:r>
            <a:r>
              <a:rPr lang="de-CH" dirty="0">
                <a:solidFill>
                  <a:srgbClr val="569CD6"/>
                </a:solidFill>
                <a:latin typeface="Consolas" panose="020B0609020204030204" pitchFamily="49" charset="0"/>
              </a:rPr>
              <a:t>=&gt;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dirty="0">
                <a:solidFill>
                  <a:srgbClr val="4EC9B0"/>
                </a:solidFill>
                <a:latin typeface="Consolas" panose="020B0609020204030204" pitchFamily="49" charset="0"/>
              </a:rPr>
              <a:t>U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) { ... }</a:t>
            </a:r>
          </a:p>
          <a:p>
            <a:endParaRPr lang="de-CH" dirty="0">
              <a:solidFill>
                <a:srgbClr val="569CD6"/>
              </a:solidFill>
              <a:latin typeface="Consolas" panose="020B0609020204030204" pitchFamily="49" charset="0"/>
            </a:endParaRPr>
          </a:p>
          <a:p>
            <a:r>
              <a:rPr lang="de-CH" dirty="0" err="1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dirty="0" err="1">
                <a:solidFill>
                  <a:srgbClr val="DCDCAA"/>
                </a:solidFill>
                <a:latin typeface="Consolas" panose="020B0609020204030204" pitchFamily="49" charset="0"/>
              </a:rPr>
              <a:t>getPetNames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de-CH" dirty="0" err="1">
                <a:solidFill>
                  <a:srgbClr val="9CDCFE"/>
                </a:solidFill>
                <a:latin typeface="Consolas" panose="020B0609020204030204" pitchFamily="49" charset="0"/>
              </a:rPr>
              <a:t>personName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de-CH" dirty="0" err="1">
                <a:solidFill>
                  <a:srgbClr val="4EC9B0"/>
                </a:solidFill>
                <a:latin typeface="Consolas" panose="020B0609020204030204" pitchFamily="49" charset="0"/>
              </a:rPr>
              <a:t>number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): </a:t>
            </a:r>
            <a:r>
              <a:rPr lang="de-CH" dirty="0" err="1">
                <a:solidFill>
                  <a:srgbClr val="4EC9B0"/>
                </a:solidFill>
                <a:latin typeface="Consolas" panose="020B0609020204030204" pitchFamily="49" charset="0"/>
              </a:rPr>
              <a:t>string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[] | </a:t>
            </a:r>
            <a:r>
              <a:rPr lang="de-CH" dirty="0" err="1">
                <a:solidFill>
                  <a:srgbClr val="4EC9B0"/>
                </a:solidFill>
                <a:latin typeface="Consolas" panose="020B0609020204030204" pitchFamily="49" charset="0"/>
              </a:rPr>
              <a:t>undefined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de-CH" dirty="0">
                <a:solidFill>
                  <a:srgbClr val="C586C0"/>
                </a:solidFill>
                <a:latin typeface="Consolas" panose="020B0609020204030204" pitchFamily="49" charset="0"/>
              </a:rPr>
              <a:t>  </a:t>
            </a:r>
            <a:r>
              <a:rPr lang="de-CH" dirty="0" err="1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dirty="0" err="1">
                <a:solidFill>
                  <a:srgbClr val="DCDCAA"/>
                </a:solidFill>
                <a:latin typeface="Consolas" panose="020B0609020204030204" pitchFamily="49" charset="0"/>
              </a:rPr>
              <a:t>handleResult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de-CH" dirty="0">
                <a:solidFill>
                  <a:srgbClr val="DCDCAA"/>
                </a:solidFill>
                <a:latin typeface="Consolas" panose="020B0609020204030204" pitchFamily="49" charset="0"/>
              </a:rPr>
              <a:t>    </a:t>
            </a:r>
            <a:r>
              <a:rPr lang="de-CH" dirty="0" err="1">
                <a:solidFill>
                  <a:srgbClr val="DCDCAA"/>
                </a:solidFill>
                <a:latin typeface="Consolas" panose="020B0609020204030204" pitchFamily="49" charset="0"/>
              </a:rPr>
              <a:t>query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de-CH" dirty="0">
                <a:solidFill>
                  <a:srgbClr val="4EC9B0"/>
                </a:solidFill>
                <a:latin typeface="Consolas" panose="020B0609020204030204" pitchFamily="49" charset="0"/>
              </a:rPr>
              <a:t>Person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&gt;(</a:t>
            </a:r>
            <a:r>
              <a:rPr lang="de-CH" dirty="0">
                <a:solidFill>
                  <a:srgbClr val="CE9178"/>
                </a:solidFill>
                <a:latin typeface="Consolas" panose="020B0609020204030204" pitchFamily="49" charset="0"/>
              </a:rPr>
              <a:t>`Select * FROM Person WHERE </a:t>
            </a:r>
            <a:r>
              <a:rPr lang="de-CH" dirty="0" err="1">
                <a:solidFill>
                  <a:srgbClr val="CE9178"/>
                </a:solidFill>
                <a:latin typeface="Consolas" panose="020B0609020204030204" pitchFamily="49" charset="0"/>
              </a:rPr>
              <a:t>name</a:t>
            </a:r>
            <a:r>
              <a:rPr lang="de-CH" dirty="0">
                <a:solidFill>
                  <a:srgbClr val="CE9178"/>
                </a:solidFill>
                <a:latin typeface="Consolas" panose="020B0609020204030204" pitchFamily="49" charset="0"/>
              </a:rPr>
              <a:t> = </a:t>
            </a:r>
            <a:r>
              <a:rPr lang="de-CH" dirty="0">
                <a:solidFill>
                  <a:srgbClr val="569CD6"/>
                </a:solidFill>
                <a:latin typeface="Consolas" panose="020B0609020204030204" pitchFamily="49" charset="0"/>
              </a:rPr>
              <a:t>${</a:t>
            </a:r>
            <a:r>
              <a:rPr lang="de-CH" dirty="0" err="1">
                <a:solidFill>
                  <a:srgbClr val="9CDCFE"/>
                </a:solidFill>
                <a:latin typeface="Consolas" panose="020B0609020204030204" pitchFamily="49" charset="0"/>
              </a:rPr>
              <a:t>personName</a:t>
            </a:r>
            <a:r>
              <a:rPr lang="de-CH" dirty="0">
                <a:solidFill>
                  <a:srgbClr val="569CD6"/>
                </a:solidFill>
                <a:latin typeface="Consolas" panose="020B0609020204030204" pitchFamily="49" charset="0"/>
              </a:rPr>
              <a:t>}</a:t>
            </a:r>
            <a:r>
              <a:rPr lang="de-CH" dirty="0">
                <a:solidFill>
                  <a:srgbClr val="CE9178"/>
                </a:solidFill>
                <a:latin typeface="Consolas" panose="020B0609020204030204" pitchFamily="49" charset="0"/>
              </a:rPr>
              <a:t>`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),</a:t>
            </a:r>
          </a:p>
          <a:p>
            <a:r>
              <a:rPr lang="de-CH" dirty="0">
                <a:solidFill>
                  <a:srgbClr val="9CDCFE"/>
                </a:solidFill>
                <a:latin typeface="Consolas" panose="020B0609020204030204" pitchFamily="49" charset="0"/>
              </a:rPr>
              <a:t>    </a:t>
            </a:r>
            <a:r>
              <a:rPr lang="de-CH" dirty="0" err="1">
                <a:solidFill>
                  <a:srgbClr val="9CDCFE"/>
                </a:solidFill>
                <a:latin typeface="Consolas" panose="020B0609020204030204" pitchFamily="49" charset="0"/>
              </a:rPr>
              <a:t>foundPersonResult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dirty="0">
                <a:solidFill>
                  <a:srgbClr val="569CD6"/>
                </a:solidFill>
                <a:latin typeface="Consolas" panose="020B0609020204030204" pitchFamily="49" charset="0"/>
              </a:rPr>
              <a:t>=&gt;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dirty="0" err="1">
                <a:solidFill>
                  <a:srgbClr val="DCDCAA"/>
                </a:solidFill>
                <a:latin typeface="Consolas" panose="020B0609020204030204" pitchFamily="49" charset="0"/>
              </a:rPr>
              <a:t>handleResult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de-CH" dirty="0">
                <a:solidFill>
                  <a:srgbClr val="DCDCAA"/>
                </a:solidFill>
                <a:latin typeface="Consolas" panose="020B0609020204030204" pitchFamily="49" charset="0"/>
              </a:rPr>
              <a:t>      </a:t>
            </a:r>
            <a:r>
              <a:rPr lang="de-CH" dirty="0" err="1">
                <a:solidFill>
                  <a:srgbClr val="DCDCAA"/>
                </a:solidFill>
                <a:latin typeface="Consolas" panose="020B0609020204030204" pitchFamily="49" charset="0"/>
              </a:rPr>
              <a:t>query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de-CH" dirty="0" err="1">
                <a:solidFill>
                  <a:srgbClr val="4EC9B0"/>
                </a:solidFill>
                <a:latin typeface="Consolas" panose="020B0609020204030204" pitchFamily="49" charset="0"/>
              </a:rPr>
              <a:t>Pet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[]&gt;(</a:t>
            </a:r>
            <a:r>
              <a:rPr lang="de-CH" dirty="0">
                <a:solidFill>
                  <a:srgbClr val="CE9178"/>
                </a:solidFill>
                <a:latin typeface="Consolas" panose="020B0609020204030204" pitchFamily="49" charset="0"/>
              </a:rPr>
              <a:t>`Select * FROM </a:t>
            </a:r>
            <a:r>
              <a:rPr lang="de-CH" dirty="0" err="1">
                <a:solidFill>
                  <a:srgbClr val="CE9178"/>
                </a:solidFill>
                <a:latin typeface="Consolas" panose="020B0609020204030204" pitchFamily="49" charset="0"/>
              </a:rPr>
              <a:t>Pet</a:t>
            </a:r>
            <a:r>
              <a:rPr lang="de-CH" dirty="0">
                <a:solidFill>
                  <a:srgbClr val="CE9178"/>
                </a:solidFill>
                <a:latin typeface="Consolas" panose="020B0609020204030204" pitchFamily="49" charset="0"/>
              </a:rPr>
              <a:t> WHERE </a:t>
            </a:r>
            <a:r>
              <a:rPr lang="de-CH" dirty="0" err="1">
                <a:solidFill>
                  <a:srgbClr val="CE9178"/>
                </a:solidFill>
                <a:latin typeface="Consolas" panose="020B0609020204030204" pitchFamily="49" charset="0"/>
              </a:rPr>
              <a:t>ownerId</a:t>
            </a:r>
            <a:r>
              <a:rPr lang="de-CH" dirty="0">
                <a:solidFill>
                  <a:srgbClr val="CE9178"/>
                </a:solidFill>
                <a:latin typeface="Consolas" panose="020B0609020204030204" pitchFamily="49" charset="0"/>
              </a:rPr>
              <a:t> = </a:t>
            </a:r>
            <a:r>
              <a:rPr lang="de-CH" dirty="0">
                <a:solidFill>
                  <a:srgbClr val="569CD6"/>
                </a:solidFill>
                <a:latin typeface="Consolas" panose="020B0609020204030204" pitchFamily="49" charset="0"/>
              </a:rPr>
              <a:t>${</a:t>
            </a:r>
            <a:r>
              <a:rPr lang="de-CH" dirty="0">
                <a:solidFill>
                  <a:srgbClr val="9CDCFE"/>
                </a:solidFill>
                <a:latin typeface="Consolas" panose="020B0609020204030204" pitchFamily="49" charset="0"/>
              </a:rPr>
              <a:t>foundPersonResult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de-CH" dirty="0">
                <a:solidFill>
                  <a:srgbClr val="9CDCFE"/>
                </a:solidFill>
                <a:latin typeface="Consolas" panose="020B0609020204030204" pitchFamily="49" charset="0"/>
              </a:rPr>
              <a:t>value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de-CH" dirty="0">
                <a:solidFill>
                  <a:srgbClr val="9CDCFE"/>
                </a:solidFill>
                <a:latin typeface="Consolas" panose="020B0609020204030204" pitchFamily="49" charset="0"/>
              </a:rPr>
              <a:t>id</a:t>
            </a:r>
            <a:r>
              <a:rPr lang="de-CH" dirty="0">
                <a:solidFill>
                  <a:srgbClr val="569CD6"/>
                </a:solidFill>
                <a:latin typeface="Consolas" panose="020B0609020204030204" pitchFamily="49" charset="0"/>
              </a:rPr>
              <a:t>}</a:t>
            </a:r>
            <a:r>
              <a:rPr lang="de-CH" dirty="0">
                <a:solidFill>
                  <a:srgbClr val="CE9178"/>
                </a:solidFill>
                <a:latin typeface="Consolas" panose="020B0609020204030204" pitchFamily="49" charset="0"/>
              </a:rPr>
              <a:t>`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),</a:t>
            </a:r>
          </a:p>
          <a:p>
            <a:r>
              <a:rPr lang="de-CH" dirty="0">
                <a:solidFill>
                  <a:srgbClr val="9CDCFE"/>
                </a:solidFill>
                <a:latin typeface="Consolas" panose="020B0609020204030204" pitchFamily="49" charset="0"/>
              </a:rPr>
              <a:t>      </a:t>
            </a:r>
            <a:r>
              <a:rPr lang="de-CH" dirty="0" err="1">
                <a:solidFill>
                  <a:srgbClr val="9CDCFE"/>
                </a:solidFill>
                <a:latin typeface="Consolas" panose="020B0609020204030204" pitchFamily="49" charset="0"/>
              </a:rPr>
              <a:t>foundPetResult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dirty="0">
                <a:solidFill>
                  <a:srgbClr val="569CD6"/>
                </a:solidFill>
                <a:latin typeface="Consolas" panose="020B0609020204030204" pitchFamily="49" charset="0"/>
              </a:rPr>
              <a:t>=&gt;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dirty="0" err="1">
                <a:solidFill>
                  <a:srgbClr val="9CDCFE"/>
                </a:solidFill>
                <a:latin typeface="Consolas" panose="020B0609020204030204" pitchFamily="49" charset="0"/>
              </a:rPr>
              <a:t>foundPetResult</a:t>
            </a:r>
            <a:r>
              <a:rPr lang="de-CH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de-CH" dirty="0" err="1">
                <a:solidFill>
                  <a:srgbClr val="9CDCFE"/>
                </a:solidFill>
                <a:latin typeface="Consolas" panose="020B0609020204030204" pitchFamily="49" charset="0"/>
              </a:rPr>
              <a:t>value</a:t>
            </a:r>
            <a:r>
              <a:rPr lang="de-CH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de-CH" dirty="0" err="1">
                <a:solidFill>
                  <a:srgbClr val="DCDCAA"/>
                </a:solidFill>
                <a:latin typeface="Consolas" panose="020B0609020204030204" pitchFamily="49" charset="0"/>
              </a:rPr>
              <a:t>map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de-CH" dirty="0" err="1">
                <a:solidFill>
                  <a:srgbClr val="9CDCFE"/>
                </a:solidFill>
                <a:latin typeface="Consolas" panose="020B0609020204030204" pitchFamily="49" charset="0"/>
              </a:rPr>
              <a:t>pet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dirty="0">
                <a:solidFill>
                  <a:srgbClr val="569CD6"/>
                </a:solidFill>
                <a:latin typeface="Consolas" panose="020B0609020204030204" pitchFamily="49" charset="0"/>
              </a:rPr>
              <a:t>=&gt;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dirty="0">
                <a:solidFill>
                  <a:srgbClr val="9CDCFE"/>
                </a:solidFill>
                <a:latin typeface="Consolas" panose="020B0609020204030204" pitchFamily="49" charset="0"/>
              </a:rPr>
              <a:t>pet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de-CH" dirty="0">
                <a:solidFill>
                  <a:srgbClr val="9CDCFE"/>
                </a:solidFill>
                <a:latin typeface="Consolas" panose="020B0609020204030204" pitchFamily="49" charset="0"/>
              </a:rPr>
              <a:t>name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),</a:t>
            </a:r>
          </a:p>
          <a:p>
            <a:r>
              <a:rPr lang="de-CH" dirty="0">
                <a:solidFill>
                  <a:srgbClr val="9CDCFE"/>
                </a:solidFill>
                <a:latin typeface="Consolas" panose="020B0609020204030204" pitchFamily="49" charset="0"/>
              </a:rPr>
              <a:t>      _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dirty="0">
                <a:solidFill>
                  <a:srgbClr val="569CD6"/>
                </a:solidFill>
                <a:latin typeface="Consolas" panose="020B0609020204030204" pitchFamily="49" charset="0"/>
              </a:rPr>
              <a:t>=&gt;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[],</a:t>
            </a:r>
          </a:p>
          <a:p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   ),</a:t>
            </a:r>
          </a:p>
          <a:p>
            <a:r>
              <a:rPr lang="de-CH" dirty="0">
                <a:solidFill>
                  <a:srgbClr val="9CDCFE"/>
                </a:solidFill>
                <a:latin typeface="Consolas" panose="020B0609020204030204" pitchFamily="49" charset="0"/>
              </a:rPr>
              <a:t>    _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dirty="0">
                <a:solidFill>
                  <a:srgbClr val="569CD6"/>
                </a:solidFill>
                <a:latin typeface="Consolas" panose="020B0609020204030204" pitchFamily="49" charset="0"/>
              </a:rPr>
              <a:t>=&gt;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[],</a:t>
            </a:r>
          </a:p>
          <a:p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 );</a:t>
            </a:r>
          </a:p>
          <a:p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73870016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D743DE-8AD1-45C5-9789-CD5CA5AD0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Bonus </a:t>
            </a:r>
            <a:r>
              <a:rPr lang="de-CH" dirty="0" err="1"/>
              <a:t>round</a:t>
            </a:r>
            <a:r>
              <a:rPr lang="de-CH" dirty="0"/>
              <a:t>: Set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Functions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97DD954-A82B-4891-A2CC-A81D6DA2185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dirty="0"/>
                  <a:t>Function Types are also ADTs</a:t>
                </a:r>
              </a:p>
              <a:p>
                <a14:m>
                  <m:oMath xmlns:m="http://schemas.openxmlformats.org/officeDocument/2006/math">
                    <m:r>
                      <a:rPr lang="de-CH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de-CH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de-CH" b="0" i="1" smtClean="0">
                        <a:latin typeface="Cambria Math" panose="02040503050406030204" pitchFamily="18" charset="0"/>
                      </a:rPr>
                      <m:t>⇒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de-CH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p>
                    </m:sSup>
                  </m:oMath>
                </a14:m>
                <a:endParaRPr lang="en-GB" dirty="0"/>
              </a:p>
              <a:p>
                <a:r>
                  <a:rPr lang="en-GB" dirty="0"/>
                  <a:t>Functions are </a:t>
                </a:r>
                <a:r>
                  <a:rPr lang="en-GB" b="1" dirty="0"/>
                  <a:t>Exponentials</a:t>
                </a:r>
                <a:endParaRPr lang="en-GB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97DD954-A82B-4891-A2CC-A81D6DA2185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41" t="-206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63FA190E-B94D-4583-B96D-3C4768A4D3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1" t="30620" r="3549" b="37829"/>
          <a:stretch/>
        </p:blipFill>
        <p:spPr bwMode="auto">
          <a:xfrm>
            <a:off x="2557130" y="3588488"/>
            <a:ext cx="7155820" cy="3463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06960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71AB33-8FAD-48A5-82D5-F400B6791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Type-Safety?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4862AA-FAC7-41B0-ADB5-CC64D7813E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en-GB" b="1" dirty="0"/>
          </a:p>
          <a:p>
            <a:r>
              <a:rPr lang="en-GB" b="1" dirty="0"/>
              <a:t>Let the compiler help you!</a:t>
            </a:r>
          </a:p>
          <a:p>
            <a:endParaRPr lang="en-GB" dirty="0"/>
          </a:p>
          <a:p>
            <a:r>
              <a:rPr lang="en-GB" dirty="0"/>
              <a:t>Prevents several classes of bugs</a:t>
            </a:r>
          </a:p>
          <a:p>
            <a:endParaRPr lang="en-GB" dirty="0"/>
          </a:p>
          <a:p>
            <a:r>
              <a:rPr lang="en-GB" dirty="0"/>
              <a:t>Less testing effort</a:t>
            </a:r>
          </a:p>
          <a:p>
            <a:endParaRPr lang="en-GB" dirty="0"/>
          </a:p>
          <a:p>
            <a:r>
              <a:rPr lang="en-GB" dirty="0"/>
              <a:t>Self-documentation</a:t>
            </a:r>
          </a:p>
          <a:p>
            <a:endParaRPr lang="en-GB" dirty="0"/>
          </a:p>
          <a:p>
            <a:r>
              <a:rPr lang="en-GB" dirty="0"/>
              <a:t>Can be fun too!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2207913-EAB9-4EA1-8DEA-84E7F8DACC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78" t="15866" r="33601" b="51188"/>
          <a:stretch/>
        </p:blipFill>
        <p:spPr bwMode="auto">
          <a:xfrm>
            <a:off x="6710017" y="2349846"/>
            <a:ext cx="5261113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506533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770240-78E6-43FC-9560-056BC0C2AA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Bonus </a:t>
            </a:r>
            <a:r>
              <a:rPr lang="de-CH" dirty="0" err="1"/>
              <a:t>round</a:t>
            </a:r>
            <a:r>
              <a:rPr lang="de-CH" dirty="0"/>
              <a:t>: Set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Functions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7548C0F-42B3-46D9-B4BD-9EEF9A72469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endParaRPr lang="de-CH" b="0" i="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de-CH" b="0" i="0" smtClean="0">
                          <a:latin typeface="Cambria Math" panose="02040503050406030204" pitchFamily="18" charset="0"/>
                        </a:rPr>
                        <m:t>Sum</m:t>
                      </m:r>
                      <m:r>
                        <m:rPr>
                          <m:nor/>
                        </m:rPr>
                        <a:rPr lang="de-CH" b="0" i="0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m:rPr>
                          <m:nor/>
                        </m:rPr>
                        <a:rPr lang="de-CH" b="0" i="0" smtClean="0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  <m:oMath xmlns:m="http://schemas.openxmlformats.org/officeDocument/2006/math"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p>
                      </m:sSup>
                    </m:oMath>
                    <m:oMath xmlns:m="http://schemas.openxmlformats.org/officeDocument/2006/math"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de-CH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p>
                      </m:sSup>
                      <m:r>
                        <a:rPr lang="de-CH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de-CH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CH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lang="de-CH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sup>
                      </m:sSup>
                    </m:oMath>
                    <m:oMath xmlns:m="http://schemas.openxmlformats.org/officeDocument/2006/math">
                      <m:r>
                        <a:rPr lang="de-CH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=(</m:t>
                      </m:r>
                      <m:r>
                        <a:rPr lang="de-CH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de-CH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r>
                        <a:rPr lang="de-CH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r>
                        <a:rPr lang="de-CH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de-CH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de-CH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r>
                        <a:rPr lang="de-CH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r>
                        <a:rPr lang="de-CH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br>
                  <a:rPr lang="de-CH" b="0" i="1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de-CH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  <m:oMath xmlns:m="http://schemas.openxmlformats.org/officeDocument/2006/math"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de-CH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de-CH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de-CH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sup>
                      </m:sSup>
                    </m:oMath>
                    <m:oMath xmlns:m="http://schemas.openxmlformats.org/officeDocument/2006/math"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p>
                              <m: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p>
                          </m:sSup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p>
                      </m:sSup>
                    </m:oMath>
                    <m:oMath xmlns:m="http://schemas.openxmlformats.org/officeDocument/2006/math"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⇒(</m:t>
                      </m:r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7548C0F-42B3-46D9-B4BD-9EEF9A72469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4369389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9CD7A-848A-44BB-852B-D6D774DAB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Conclusion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BC095C-2CD2-4080-908D-55074062E6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have</a:t>
            </a:r>
            <a:r>
              <a:rPr lang="de-CH" dirty="0"/>
              <a:t> a </a:t>
            </a:r>
            <a:br>
              <a:rPr lang="de-CH" dirty="0"/>
            </a:br>
            <a:r>
              <a:rPr lang="de-CH" b="1" dirty="0"/>
              <a:t>powerful</a:t>
            </a:r>
            <a:r>
              <a:rPr lang="de-CH" dirty="0"/>
              <a:t>, </a:t>
            </a:r>
            <a:r>
              <a:rPr lang="de-CH" b="1" dirty="0" err="1"/>
              <a:t>functional</a:t>
            </a:r>
            <a:r>
              <a:rPr lang="de-CH" b="1" dirty="0"/>
              <a:t>-</a:t>
            </a:r>
            <a:r>
              <a:rPr lang="de-CH" b="1" dirty="0" err="1"/>
              <a:t>language</a:t>
            </a:r>
            <a:r>
              <a:rPr lang="de-CH" b="1" dirty="0"/>
              <a:t>-level</a:t>
            </a:r>
            <a:r>
              <a:rPr lang="de-CH" dirty="0"/>
              <a:t> type </a:t>
            </a:r>
            <a:r>
              <a:rPr lang="de-CH" dirty="0" err="1"/>
              <a:t>system</a:t>
            </a:r>
            <a:br>
              <a:rPr lang="de-CH" dirty="0"/>
            </a:br>
            <a:r>
              <a:rPr lang="de-CH" dirty="0" err="1"/>
              <a:t>built</a:t>
            </a:r>
            <a:r>
              <a:rPr lang="de-CH" dirty="0"/>
              <a:t> </a:t>
            </a:r>
            <a:r>
              <a:rPr lang="de-CH" dirty="0" err="1"/>
              <a:t>into</a:t>
            </a:r>
            <a:br>
              <a:rPr lang="de-CH" dirty="0"/>
            </a:br>
            <a:r>
              <a:rPr lang="de-CH" b="1" dirty="0"/>
              <a:t>JavaScript</a:t>
            </a:r>
            <a:r>
              <a:rPr lang="de-CH" dirty="0"/>
              <a:t>, </a:t>
            </a:r>
            <a:r>
              <a:rPr lang="de-CH" dirty="0" err="1"/>
              <a:t>one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most</a:t>
            </a:r>
            <a:r>
              <a:rPr lang="de-CH" dirty="0"/>
              <a:t> </a:t>
            </a:r>
            <a:r>
              <a:rPr lang="de-CH" dirty="0" err="1"/>
              <a:t>used</a:t>
            </a:r>
            <a:r>
              <a:rPr lang="de-CH" dirty="0"/>
              <a:t>, </a:t>
            </a:r>
            <a:r>
              <a:rPr lang="de-CH" dirty="0" err="1"/>
              <a:t>handiest</a:t>
            </a:r>
            <a:r>
              <a:rPr lang="de-CH" dirty="0"/>
              <a:t> </a:t>
            </a:r>
            <a:r>
              <a:rPr lang="de-CH" dirty="0" err="1"/>
              <a:t>languages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our</a:t>
            </a:r>
            <a:r>
              <a:rPr lang="de-CH" dirty="0"/>
              <a:t> time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3171A71F-62B7-4B25-9B7E-BE849679B5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62" t="52144" r="36932" b="11337"/>
          <a:stretch/>
        </p:blipFill>
        <p:spPr bwMode="auto">
          <a:xfrm>
            <a:off x="8194651" y="3533772"/>
            <a:ext cx="3412985" cy="3641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772815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5CB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8D56694-37D2-4CBF-B91A-1AE93A5AB927}"/>
              </a:ext>
            </a:extLst>
          </p:cNvPr>
          <p:cNvSpPr/>
          <p:nvPr/>
        </p:nvSpPr>
        <p:spPr>
          <a:xfrm rot="21047723">
            <a:off x="-728707" y="-1208004"/>
            <a:ext cx="15082248" cy="3523438"/>
          </a:xfrm>
          <a:prstGeom prst="rect">
            <a:avLst/>
          </a:prstGeom>
          <a:solidFill>
            <a:srgbClr val="34E88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</a:t>
            </a:r>
            <a:endParaRPr lang="en-CH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DF418A5-7330-6442-A930-363483F519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" y="-19487"/>
            <a:ext cx="12192000" cy="346621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70CB353-0CB3-EA4F-A940-0CAEC58FC535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45000"/>
          </a:blip>
          <a:stretch>
            <a:fillRect/>
          </a:stretch>
        </p:blipFill>
        <p:spPr>
          <a:xfrm>
            <a:off x="-60845" y="93623"/>
            <a:ext cx="12288313" cy="691608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AE58066-4B25-8343-A833-073EEFE3FB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086477">
            <a:off x="4971366" y="494704"/>
            <a:ext cx="2918906" cy="144758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FFA590C-C682-1744-B441-018C6A8097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43850" y="-13699"/>
            <a:ext cx="1970425" cy="345464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D7F7689-E0E8-F546-85A5-646A96B2BF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654378">
            <a:off x="6850894" y="2418940"/>
            <a:ext cx="2942394" cy="168136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BAB8961-A76C-F24D-9423-87CA11466580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6703" y="381688"/>
            <a:ext cx="2044979" cy="113012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227B47E-728A-8C48-9C9A-94FF5513DCE4}"/>
              </a:ext>
            </a:extLst>
          </p:cNvPr>
          <p:cNvSpPr txBox="1"/>
          <p:nvPr/>
        </p:nvSpPr>
        <p:spPr>
          <a:xfrm>
            <a:off x="326704" y="4209613"/>
            <a:ext cx="11654014" cy="186204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1500" b="1" dirty="0">
                <a:solidFill>
                  <a:schemeClr val="bg1"/>
                </a:solidFill>
                <a:ea typeface="+mn-lt"/>
                <a:cs typeface="+mn-lt"/>
              </a:rPr>
              <a:t>Thanks!</a:t>
            </a:r>
            <a:endParaRPr lang="en-US" sz="4400" dirty="0">
              <a:solidFill>
                <a:srgbClr val="000000"/>
              </a:solidFill>
              <a:cs typeface="Calibri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7DFB2C2-9B6D-AC41-88DA-EAB900A8E92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976950">
            <a:off x="9485456" y="321007"/>
            <a:ext cx="2466155" cy="206758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533C89A-802F-482C-9B67-73E489F8E087}"/>
              </a:ext>
            </a:extLst>
          </p:cNvPr>
          <p:cNvSpPr txBox="1"/>
          <p:nvPr/>
        </p:nvSpPr>
        <p:spPr>
          <a:xfrm>
            <a:off x="10299181" y="6029995"/>
            <a:ext cx="16836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chemeClr val="bg1"/>
                </a:solidFill>
              </a:rPr>
              <a:t>#CTD2019</a:t>
            </a:r>
            <a:endParaRPr lang="en-CH" sz="280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CED61D3-4DAC-4828-971E-5717183743F7}"/>
              </a:ext>
            </a:extLst>
          </p:cNvPr>
          <p:cNvSpPr txBox="1"/>
          <p:nvPr/>
        </p:nvSpPr>
        <p:spPr>
          <a:xfrm>
            <a:off x="409832" y="6040519"/>
            <a:ext cx="10876051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Yacine Mekesser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09C2618B-5386-4EFD-947A-E1CBFEB394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9" t="15194" r="2106" b="49225"/>
          <a:stretch/>
        </p:blipFill>
        <p:spPr bwMode="auto">
          <a:xfrm>
            <a:off x="5401339" y="4209613"/>
            <a:ext cx="5551136" cy="3126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3028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5E663-E0BD-4762-98C3-801BA1C881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Reading List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A4495E-CD63-4CC5-81B8-1162B2580F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>
                <a:hlinkClick r:id="rId2"/>
              </a:rPr>
              <a:t>https://www.typescriptlang.org/docs/handbook/advanced-types.html</a:t>
            </a:r>
            <a:endParaRPr lang="de-CH" dirty="0"/>
          </a:p>
          <a:p>
            <a:endParaRPr lang="de-CH" dirty="0">
              <a:hlinkClick r:id="rId3"/>
            </a:endParaRPr>
          </a:p>
          <a:p>
            <a:r>
              <a:rPr lang="de-CH" dirty="0">
                <a:hlinkClick r:id="rId3"/>
              </a:rPr>
              <a:t>https://bartoszmilewski.com/2014/10/28/category-theory-for-programmers-the-preface/</a:t>
            </a:r>
            <a:endParaRPr lang="de-CH" dirty="0"/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r>
              <a:rPr lang="de-CH" dirty="0" err="1"/>
              <a:t>Git</a:t>
            </a:r>
            <a:r>
              <a:rPr lang="de-CH" dirty="0"/>
              <a:t> </a:t>
            </a:r>
            <a:r>
              <a:rPr lang="de-CH" dirty="0" err="1"/>
              <a:t>repository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this</a:t>
            </a:r>
            <a:r>
              <a:rPr lang="de-CH" dirty="0"/>
              <a:t> </a:t>
            </a:r>
            <a:r>
              <a:rPr lang="de-CH" dirty="0" err="1"/>
              <a:t>presentation</a:t>
            </a:r>
            <a:r>
              <a:rPr lang="de-CH" dirty="0"/>
              <a:t> incl. code </a:t>
            </a:r>
            <a:r>
              <a:rPr lang="de-CH" dirty="0" err="1"/>
              <a:t>samples</a:t>
            </a:r>
            <a:r>
              <a:rPr lang="de-CH" dirty="0"/>
              <a:t>:</a:t>
            </a:r>
            <a:br>
              <a:rPr lang="en-GB" dirty="0"/>
            </a:br>
            <a:r>
              <a:rPr lang="de-CH" dirty="0">
                <a:hlinkClick r:id="rId4"/>
              </a:rPr>
              <a:t>https://github.com/ymekesser/a-type-of-magic-presentation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927123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D239B-B9F3-4C8B-9951-1D1EA4CF4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A0709A-1209-4069-831A-2AC3243550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Get an intuition for types as a concept</a:t>
            </a:r>
          </a:p>
          <a:p>
            <a:endParaRPr lang="en-GB" dirty="0"/>
          </a:p>
          <a:p>
            <a:r>
              <a:rPr lang="en-GB" dirty="0"/>
              <a:t>See some examples how to use type features of TS effectively</a:t>
            </a:r>
          </a:p>
          <a:p>
            <a:endParaRPr lang="en-GB" dirty="0"/>
          </a:p>
          <a:p>
            <a:r>
              <a:rPr lang="en-GB" dirty="0"/>
              <a:t>Learn about ADTs</a:t>
            </a:r>
          </a:p>
        </p:txBody>
      </p:sp>
    </p:spTree>
    <p:extLst>
      <p:ext uri="{BB962C8B-B14F-4D97-AF65-F5344CB8AC3E}">
        <p14:creationId xmlns:p14="http://schemas.microsoft.com/office/powerpoint/2010/main" val="25165035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8001DC-8AEC-4125-AF7A-739EC755F5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311" y="-1"/>
            <a:ext cx="10041636" cy="1084522"/>
          </a:xfrm>
        </p:spPr>
        <p:txBody>
          <a:bodyPr/>
          <a:lstStyle/>
          <a:p>
            <a:r>
              <a:rPr lang="de-CH" dirty="0" err="1"/>
              <a:t>Structure</a:t>
            </a:r>
            <a:endParaRPr lang="en-GB" dirty="0"/>
          </a:p>
        </p:txBody>
      </p: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CE9806C2-BFD0-417B-AA14-F61AF77FC557}"/>
              </a:ext>
            </a:extLst>
          </p:cNvPr>
          <p:cNvGrpSpPr/>
          <p:nvPr/>
        </p:nvGrpSpPr>
        <p:grpSpPr>
          <a:xfrm>
            <a:off x="2610567" y="1105424"/>
            <a:ext cx="6970866" cy="5488169"/>
            <a:chOff x="2919336" y="1105424"/>
            <a:chExt cx="6970866" cy="548816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5CD6AC8-BA51-4175-B8AE-829722183A83}"/>
                </a:ext>
              </a:extLst>
            </p:cNvPr>
            <p:cNvSpPr txBox="1"/>
            <p:nvPr/>
          </p:nvSpPr>
          <p:spPr>
            <a:xfrm>
              <a:off x="5133129" y="1105424"/>
              <a:ext cx="2543281" cy="108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de-CH" sz="2800" dirty="0"/>
                <a:t>1. </a:t>
              </a:r>
              <a:r>
                <a:rPr lang="de-CH" sz="2800" dirty="0" err="1"/>
                <a:t>Types</a:t>
              </a:r>
              <a:r>
                <a:rPr lang="de-CH" sz="2800" dirty="0"/>
                <a:t> </a:t>
              </a:r>
              <a:r>
                <a:rPr lang="de-CH" sz="2800" dirty="0" err="1"/>
                <a:t>as</a:t>
              </a:r>
              <a:r>
                <a:rPr lang="de-CH" sz="2800" dirty="0"/>
                <a:t> Sets</a:t>
              </a:r>
              <a:endParaRPr lang="en-GB" sz="2800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B9A4AC9-5921-4652-AE52-BF51850CCB7E}"/>
                </a:ext>
              </a:extLst>
            </p:cNvPr>
            <p:cNvSpPr txBox="1"/>
            <p:nvPr/>
          </p:nvSpPr>
          <p:spPr>
            <a:xfrm>
              <a:off x="2919336" y="2575995"/>
              <a:ext cx="2543281" cy="108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de-CH" sz="2800" dirty="0"/>
                <a:t>2. Basic </a:t>
              </a:r>
              <a:r>
                <a:rPr lang="de-CH" sz="2800" dirty="0" err="1"/>
                <a:t>Types</a:t>
              </a:r>
              <a:endParaRPr lang="en-GB" sz="2800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77D5881-B5C9-4C77-B40C-49AABF663105}"/>
                </a:ext>
              </a:extLst>
            </p:cNvPr>
            <p:cNvSpPr txBox="1"/>
            <p:nvPr/>
          </p:nvSpPr>
          <p:spPr>
            <a:xfrm>
              <a:off x="7346921" y="2575995"/>
              <a:ext cx="2543281" cy="108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de-CH" sz="2800" dirty="0"/>
                <a:t>3. </a:t>
              </a:r>
              <a:r>
                <a:rPr lang="de-CH" sz="2800" dirty="0" err="1"/>
                <a:t>Combining</a:t>
              </a:r>
              <a:r>
                <a:rPr lang="de-CH" sz="2800" dirty="0"/>
                <a:t> </a:t>
              </a:r>
              <a:r>
                <a:rPr lang="de-CH" sz="2800" dirty="0" err="1"/>
                <a:t>Types</a:t>
              </a:r>
              <a:endParaRPr lang="en-GB" sz="2800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CE1BDC4-9C39-45BF-A6B4-27BD92BC065E}"/>
                </a:ext>
              </a:extLst>
            </p:cNvPr>
            <p:cNvSpPr txBox="1"/>
            <p:nvPr/>
          </p:nvSpPr>
          <p:spPr>
            <a:xfrm>
              <a:off x="7346921" y="4046566"/>
              <a:ext cx="2543281" cy="108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de-CH" sz="2800" dirty="0"/>
                <a:t>4. </a:t>
              </a:r>
              <a:r>
                <a:rPr lang="de-CH" sz="2800" dirty="0" err="1"/>
                <a:t>Discriminated</a:t>
              </a:r>
              <a:r>
                <a:rPr lang="de-CH" sz="2800" dirty="0"/>
                <a:t> </a:t>
              </a:r>
              <a:r>
                <a:rPr lang="de-CH" sz="2800" dirty="0" err="1"/>
                <a:t>Unions</a:t>
              </a:r>
              <a:endParaRPr lang="en-GB" sz="2800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40ECBBA-3D06-42FF-85D1-2EA7D4D2E954}"/>
                </a:ext>
              </a:extLst>
            </p:cNvPr>
            <p:cNvSpPr txBox="1"/>
            <p:nvPr/>
          </p:nvSpPr>
          <p:spPr>
            <a:xfrm>
              <a:off x="5133128" y="5513593"/>
              <a:ext cx="2543281" cy="108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de-CH" sz="2800" dirty="0"/>
                <a:t>5. ADTs</a:t>
              </a:r>
              <a:endParaRPr lang="en-GB" sz="2800" dirty="0"/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B4B18C9D-3DE1-4665-BA8A-879278AC34B5}"/>
                </a:ext>
              </a:extLst>
            </p:cNvPr>
            <p:cNvCxnSpPr>
              <a:cxnSpLocks/>
              <a:stCxn id="4" idx="2"/>
              <a:endCxn id="5" idx="0"/>
            </p:cNvCxnSpPr>
            <p:nvPr/>
          </p:nvCxnSpPr>
          <p:spPr>
            <a:xfrm flipH="1">
              <a:off x="4190977" y="2185424"/>
              <a:ext cx="2213793" cy="390571"/>
            </a:xfrm>
            <a:prstGeom prst="straightConnector1">
              <a:avLst/>
            </a:prstGeom>
            <a:ln w="38100" cap="rnd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185E9173-93A4-4B86-B755-31C2ACBBEE06}"/>
                </a:ext>
              </a:extLst>
            </p:cNvPr>
            <p:cNvCxnSpPr>
              <a:cxnSpLocks/>
              <a:stCxn id="4" idx="2"/>
              <a:endCxn id="6" idx="0"/>
            </p:cNvCxnSpPr>
            <p:nvPr/>
          </p:nvCxnSpPr>
          <p:spPr>
            <a:xfrm>
              <a:off x="6404770" y="2185424"/>
              <a:ext cx="2213792" cy="390571"/>
            </a:xfrm>
            <a:prstGeom prst="straightConnector1">
              <a:avLst/>
            </a:prstGeom>
            <a:ln w="38100" cap="rnd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A29D7834-43EA-4D1A-AF9C-63BACFDD2123}"/>
                </a:ext>
              </a:extLst>
            </p:cNvPr>
            <p:cNvCxnSpPr>
              <a:cxnSpLocks/>
              <a:stCxn id="6" idx="2"/>
              <a:endCxn id="7" idx="0"/>
            </p:cNvCxnSpPr>
            <p:nvPr/>
          </p:nvCxnSpPr>
          <p:spPr>
            <a:xfrm>
              <a:off x="8618562" y="3655995"/>
              <a:ext cx="0" cy="390571"/>
            </a:xfrm>
            <a:prstGeom prst="straightConnector1">
              <a:avLst/>
            </a:prstGeom>
            <a:ln w="38100" cap="rnd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2E9ACF70-29E1-4ED4-8259-737C9A3B8C4C}"/>
                </a:ext>
              </a:extLst>
            </p:cNvPr>
            <p:cNvCxnSpPr>
              <a:cxnSpLocks/>
              <a:stCxn id="5" idx="2"/>
              <a:endCxn id="8" idx="0"/>
            </p:cNvCxnSpPr>
            <p:nvPr/>
          </p:nvCxnSpPr>
          <p:spPr>
            <a:xfrm>
              <a:off x="4190977" y="3655995"/>
              <a:ext cx="2213792" cy="1857598"/>
            </a:xfrm>
            <a:prstGeom prst="straightConnector1">
              <a:avLst/>
            </a:prstGeom>
            <a:ln w="38100" cap="rnd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25D2AB2B-BFD8-4047-9A42-CE03BEC36D39}"/>
                </a:ext>
              </a:extLst>
            </p:cNvPr>
            <p:cNvCxnSpPr>
              <a:cxnSpLocks/>
              <a:stCxn id="7" idx="2"/>
              <a:endCxn id="8" idx="0"/>
            </p:cNvCxnSpPr>
            <p:nvPr/>
          </p:nvCxnSpPr>
          <p:spPr>
            <a:xfrm flipH="1">
              <a:off x="6404769" y="5126566"/>
              <a:ext cx="2213793" cy="387027"/>
            </a:xfrm>
            <a:prstGeom prst="straightConnector1">
              <a:avLst/>
            </a:prstGeom>
            <a:ln w="38100" cap="rnd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995430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DDFB20D-4FBC-4EAC-A550-CF78612E6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Types</a:t>
            </a:r>
            <a:r>
              <a:rPr lang="de-CH" dirty="0"/>
              <a:t> </a:t>
            </a:r>
            <a:r>
              <a:rPr lang="de-CH" dirty="0" err="1"/>
              <a:t>as</a:t>
            </a:r>
            <a:r>
              <a:rPr lang="de-CH" dirty="0"/>
              <a:t> Sets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144458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F1EE7-8114-4DD7-88DF-62B740990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Types</a:t>
            </a:r>
            <a:r>
              <a:rPr lang="de-CH" dirty="0"/>
              <a:t> </a:t>
            </a:r>
            <a:r>
              <a:rPr lang="de-CH" dirty="0" err="1"/>
              <a:t>as</a:t>
            </a:r>
            <a:r>
              <a:rPr lang="de-CH" dirty="0"/>
              <a:t> Sets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C40128-E923-4F65-A95F-8070D6868A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Looking at types as sets helps to understand the underlying concepts</a:t>
            </a:r>
          </a:p>
          <a:p>
            <a:endParaRPr lang="en-GB" dirty="0"/>
          </a:p>
          <a:p>
            <a:r>
              <a:rPr lang="en-GB" dirty="0"/>
              <a:t>What is a Set? A collection of Objects</a:t>
            </a:r>
          </a:p>
          <a:p>
            <a:endParaRPr lang="en-GB" dirty="0"/>
          </a:p>
          <a:p>
            <a:r>
              <a:rPr lang="en-GB" dirty="0"/>
              <a:t>What is a Type? A class of Objects</a:t>
            </a:r>
            <a:br>
              <a:rPr lang="en-GB" dirty="0"/>
            </a:br>
            <a:r>
              <a:rPr lang="en-GB" dirty="0"/>
              <a:t>confining to a set of constraints</a:t>
            </a:r>
          </a:p>
          <a:p>
            <a:endParaRPr lang="en-GB" dirty="0"/>
          </a:p>
          <a:p>
            <a:r>
              <a:rPr lang="en-GB" dirty="0"/>
              <a:t>Types can be described with </a:t>
            </a:r>
            <a:br>
              <a:rPr lang="en-GB" dirty="0"/>
            </a:br>
            <a:r>
              <a:rPr lang="en-GB" dirty="0"/>
              <a:t>simple algebra</a:t>
            </a:r>
          </a:p>
          <a:p>
            <a:endParaRPr lang="en-GB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B504CE8A-6082-47D7-A6EA-73137BCA44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36" t="17649" r="14779" b="48406"/>
          <a:stretch/>
        </p:blipFill>
        <p:spPr bwMode="auto">
          <a:xfrm>
            <a:off x="6140475" y="2733686"/>
            <a:ext cx="5592417" cy="3759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30286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5112</Words>
  <Application>Microsoft Office PowerPoint</Application>
  <PresentationFormat>Widescreen</PresentationFormat>
  <Paragraphs>678</Paragraphs>
  <Slides>53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9" baseType="lpstr">
      <vt:lpstr>Arial</vt:lpstr>
      <vt:lpstr>Calibri</vt:lpstr>
      <vt:lpstr>Cambria Math</vt:lpstr>
      <vt:lpstr>Consolas</vt:lpstr>
      <vt:lpstr>Roboto</vt:lpstr>
      <vt:lpstr>Office Theme</vt:lpstr>
      <vt:lpstr>PowerPoint Presentation</vt:lpstr>
      <vt:lpstr>PowerPoint Presentation</vt:lpstr>
      <vt:lpstr>PowerPoint Presentation</vt:lpstr>
      <vt:lpstr>Typescript Config</vt:lpstr>
      <vt:lpstr>Why Type-Safety?</vt:lpstr>
      <vt:lpstr>Goals</vt:lpstr>
      <vt:lpstr>Structure</vt:lpstr>
      <vt:lpstr>Types as Sets</vt:lpstr>
      <vt:lpstr>Types as Sets</vt:lpstr>
      <vt:lpstr>Intuition: Counting inhabitants</vt:lpstr>
      <vt:lpstr>Structural Type Equality</vt:lpstr>
      <vt:lpstr>Structural Type Equality</vt:lpstr>
      <vt:lpstr>Basic Types</vt:lpstr>
      <vt:lpstr>Singleton Types</vt:lpstr>
      <vt:lpstr>Top Types</vt:lpstr>
      <vt:lpstr>Example of using unknown</vt:lpstr>
      <vt:lpstr>Example of using unknown</vt:lpstr>
      <vt:lpstr>Bottom Type</vt:lpstr>
      <vt:lpstr>Basic Types as Sets: Summary</vt:lpstr>
      <vt:lpstr>Combining Types</vt:lpstr>
      <vt:lpstr>Intersection Type</vt:lpstr>
      <vt:lpstr>Union Type</vt:lpstr>
      <vt:lpstr>Some set algebra</vt:lpstr>
      <vt:lpstr>Example of using Union Types</vt:lpstr>
      <vt:lpstr>Example of using Union Types</vt:lpstr>
      <vt:lpstr>Discriminated Unions</vt:lpstr>
      <vt:lpstr>Opaque Types</vt:lpstr>
      <vt:lpstr>Opaque Types</vt:lpstr>
      <vt:lpstr>Opaque Types</vt:lpstr>
      <vt:lpstr>Discriminated Unions</vt:lpstr>
      <vt:lpstr>Example of using Discriminated Unions</vt:lpstr>
      <vt:lpstr>Exhaustiveness Checking</vt:lpstr>
      <vt:lpstr>Example of using Discriminated Unions</vt:lpstr>
      <vt:lpstr>Example of using Discriminated Unions</vt:lpstr>
      <vt:lpstr>Another Example of using Union Types</vt:lpstr>
      <vt:lpstr>Algebraic Data Types</vt:lpstr>
      <vt:lpstr>Algebraic data types</vt:lpstr>
      <vt:lpstr>Product Types</vt:lpstr>
      <vt:lpstr>Product Types</vt:lpstr>
      <vt:lpstr>Product Types</vt:lpstr>
      <vt:lpstr>Sum Types</vt:lpstr>
      <vt:lpstr>Sum Types</vt:lpstr>
      <vt:lpstr>Type Algebra: Distributivity</vt:lpstr>
      <vt:lpstr>Type Algebra</vt:lpstr>
      <vt:lpstr>Applications</vt:lpstr>
      <vt:lpstr>Example: Query Service</vt:lpstr>
      <vt:lpstr>Example: Query Service</vt:lpstr>
      <vt:lpstr>Example: Query Service</vt:lpstr>
      <vt:lpstr>Bonus round: Set of Functions</vt:lpstr>
      <vt:lpstr>Bonus round: Set of Functions</vt:lpstr>
      <vt:lpstr>Conclusion</vt:lpstr>
      <vt:lpstr>PowerPoint Presentation</vt:lpstr>
      <vt:lpstr>Reading List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It’s a type of Magic</dc:title>
  <dc:creator>Mekesser, Yacine</dc:creator>
  <cp:lastModifiedBy>Mekesser, Yacine</cp:lastModifiedBy>
  <cp:revision>105</cp:revision>
  <dcterms:created xsi:type="dcterms:W3CDTF">2019-09-02T09:15:31Z</dcterms:created>
  <dcterms:modified xsi:type="dcterms:W3CDTF">2020-09-23T10:04:13Z</dcterms:modified>
</cp:coreProperties>
</file>